
<file path=[Content_Types].xml><?xml version="1.0" encoding="utf-8"?>
<Types xmlns="http://schemas.openxmlformats.org/package/2006/content-types">
  <Default Extension="png" ContentType="image/png"/>
  <Default Extension="bmp" ContentType="image/bmp"/>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3" r:id="rId8"/>
    <p:sldId id="264" r:id="rId9"/>
    <p:sldId id="289" r:id="rId10"/>
    <p:sldId id="290" r:id="rId11"/>
    <p:sldId id="266" r:id="rId12"/>
    <p:sldId id="268" r:id="rId13"/>
    <p:sldId id="269" r:id="rId14"/>
    <p:sldId id="282" r:id="rId15"/>
    <p:sldId id="283" r:id="rId16"/>
    <p:sldId id="273" r:id="rId17"/>
    <p:sldId id="286" r:id="rId18"/>
    <p:sldId id="274" r:id="rId19"/>
    <p:sldId id="281" r:id="rId20"/>
    <p:sldId id="275" r:id="rId21"/>
    <p:sldId id="280" r:id="rId22"/>
    <p:sldId id="276" r:id="rId23"/>
    <p:sldId id="285" r:id="rId24"/>
    <p:sldId id="284" r:id="rId25"/>
    <p:sldId id="287" r:id="rId26"/>
    <p:sldId id="288" r:id="rId27"/>
    <p:sldId id="293" r:id="rId28"/>
    <p:sldId id="294" r:id="rId29"/>
    <p:sldId id="292" r:id="rId30"/>
    <p:sldId id="278" r:id="rId3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970"/>
    <a:srgbClr val="53C780"/>
    <a:srgbClr val="67D993"/>
    <a:srgbClr val="F2A849"/>
    <a:srgbClr val="F8F8F8"/>
    <a:srgbClr val="054487"/>
    <a:srgbClr val="1173B0"/>
    <a:srgbClr val="080808"/>
    <a:srgbClr val="333333"/>
    <a:srgbClr val="EC81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2" autoAdjust="0"/>
    <p:restoredTop sz="83063" autoAdjust="0"/>
  </p:normalViewPr>
  <p:slideViewPr>
    <p:cSldViewPr>
      <p:cViewPr varScale="1">
        <p:scale>
          <a:sx n="97" d="100"/>
          <a:sy n="97" d="100"/>
        </p:scale>
        <p:origin x="1147" y="77"/>
      </p:cViewPr>
      <p:guideLst>
        <p:guide orient="horz" pos="162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E2512-A67A-44B3-BF68-09EA24CD21C0}" type="datetimeFigureOut">
              <a:rPr lang="zh-CN" altLang="en-US" smtClean="0"/>
              <a:t>2020/9/23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81AF-7764-4C55-A8A4-C8EF8D29F5E7}" type="slidenum">
              <a:rPr lang="zh-CN" altLang="en-US" smtClean="0"/>
              <a:t>‹#›</a:t>
            </a:fld>
            <a:endParaRPr lang="zh-CN" altLang="en-US"/>
          </a:p>
        </p:txBody>
      </p:sp>
    </p:spTree>
    <p:extLst>
      <p:ext uri="{BB962C8B-B14F-4D97-AF65-F5344CB8AC3E}">
        <p14:creationId xmlns:p14="http://schemas.microsoft.com/office/powerpoint/2010/main" val="4240732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RESNET2015</a:t>
            </a:r>
            <a:r>
              <a:rPr lang="zh-CN" altLang="en-US" sz="1200" b="0" i="0" kern="1200" dirty="0" smtClean="0">
                <a:solidFill>
                  <a:schemeClr val="tx1"/>
                </a:solidFill>
                <a:effectLst/>
                <a:latin typeface="+mn-lt"/>
                <a:ea typeface="+mn-ea"/>
                <a:cs typeface="+mn-cs"/>
              </a:rPr>
              <a:t>年在</a:t>
            </a:r>
            <a:r>
              <a:rPr lang="en-US" altLang="zh-CN" sz="1200" b="0" i="0" kern="1200" dirty="0"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COCO</a:t>
            </a:r>
            <a:r>
              <a:rPr lang="zh-CN" altLang="en-US" sz="1200" b="0" i="0" kern="1200" dirty="0" smtClean="0">
                <a:solidFill>
                  <a:schemeClr val="tx1"/>
                </a:solidFill>
                <a:effectLst/>
                <a:latin typeface="+mn-lt"/>
                <a:ea typeface="+mn-ea"/>
                <a:cs typeface="+mn-cs"/>
              </a:rPr>
              <a:t>比赛中共</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个领域取得第一名：</a:t>
            </a:r>
            <a:r>
              <a:rPr lang="en-US" altLang="zh-CN" sz="1200" b="0" i="0" kern="1200" dirty="0" smtClean="0">
                <a:solidFill>
                  <a:schemeClr val="tx1"/>
                </a:solidFill>
                <a:effectLst/>
                <a:latin typeface="+mn-lt"/>
                <a:ea typeface="+mn-ea"/>
                <a:cs typeface="+mn-cs"/>
              </a:rPr>
              <a:t>ImageNet recognition, ImageNet detection, ImageNet localization, COCO detection, and COCO segmentation</a:t>
            </a:r>
          </a:p>
          <a:p>
            <a:r>
              <a:rPr lang="zh-CN" altLang="en-US" sz="1200" b="0" i="0" kern="1200" dirty="0" smtClean="0">
                <a:solidFill>
                  <a:schemeClr val="tx1"/>
                </a:solidFill>
                <a:effectLst/>
                <a:latin typeface="+mn-lt"/>
                <a:ea typeface="+mn-ea"/>
                <a:cs typeface="+mn-cs"/>
              </a:rPr>
              <a:t>这个</a:t>
            </a:r>
            <a:r>
              <a:rPr lang="en-US" altLang="zh-CN" sz="1200" b="0" i="0" kern="1200" dirty="0" smtClean="0">
                <a:solidFill>
                  <a:schemeClr val="tx1"/>
                </a:solidFill>
                <a:effectLst/>
                <a:latin typeface="+mn-lt"/>
                <a:ea typeface="+mn-ea"/>
                <a:cs typeface="+mn-cs"/>
              </a:rPr>
              <a:t>152</a:t>
            </a:r>
            <a:r>
              <a:rPr lang="zh-CN" altLang="en-US" sz="1200" b="0" i="0" kern="1200" dirty="0" smtClean="0">
                <a:solidFill>
                  <a:schemeClr val="tx1"/>
                </a:solidFill>
                <a:effectLst/>
                <a:latin typeface="+mn-lt"/>
                <a:ea typeface="+mn-ea"/>
                <a:cs typeface="+mn-cs"/>
              </a:rPr>
              <a:t>层</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架构深，除了在层数上面创纪录，</a:t>
            </a:r>
            <a:r>
              <a:rPr lang="en-US" altLang="zh-CN" sz="1200" b="0" i="0" kern="1200" dirty="0" err="1" smtClean="0">
                <a:solidFill>
                  <a:schemeClr val="tx1"/>
                </a:solidFill>
                <a:effectLst/>
                <a:latin typeface="+mn-lt"/>
                <a:ea typeface="+mn-ea"/>
                <a:cs typeface="+mn-cs"/>
              </a:rPr>
              <a:t>ResNet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的错误率也低得惊人，达到了</a:t>
            </a:r>
            <a:r>
              <a:rPr lang="en-US" altLang="zh-CN" sz="1200" b="0" i="0" kern="1200" dirty="0" smtClean="0">
                <a:solidFill>
                  <a:schemeClr val="tx1"/>
                </a:solidFill>
                <a:effectLst/>
                <a:latin typeface="+mn-lt"/>
                <a:ea typeface="+mn-ea"/>
                <a:cs typeface="+mn-cs"/>
              </a:rPr>
              <a:t>3.6%</a:t>
            </a:r>
            <a:r>
              <a:rPr lang="zh-CN" altLang="en-US" sz="1200" b="0" i="0" kern="1200" dirty="0" smtClean="0">
                <a:solidFill>
                  <a:schemeClr val="tx1"/>
                </a:solidFill>
                <a:effectLst/>
                <a:latin typeface="+mn-lt"/>
                <a:ea typeface="+mn-ea"/>
                <a:cs typeface="+mn-cs"/>
              </a:rPr>
              <a:t>，人类都大约在</a:t>
            </a:r>
            <a:r>
              <a:rPr lang="en-US" altLang="zh-CN" sz="1200" b="0" i="0" kern="1200" dirty="0" smtClean="0">
                <a:solidFill>
                  <a:schemeClr val="tx1"/>
                </a:solidFill>
                <a:effectLst/>
                <a:latin typeface="+mn-lt"/>
                <a:ea typeface="+mn-ea"/>
                <a:cs typeface="+mn-cs"/>
              </a:rPr>
              <a:t>5%~10%</a:t>
            </a:r>
            <a:r>
              <a:rPr lang="zh-CN" altLang="en-US" sz="1200" b="0" i="0" kern="1200" dirty="0" smtClean="0">
                <a:solidFill>
                  <a:schemeClr val="tx1"/>
                </a:solidFill>
                <a:effectLst/>
                <a:latin typeface="+mn-lt"/>
                <a:ea typeface="+mn-ea"/>
                <a:cs typeface="+mn-cs"/>
              </a:rPr>
              <a:t>的水平。</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最近的证据表明网络深度是至关重要的，在挑战性的</a:t>
            </a:r>
            <a:r>
              <a:rPr lang="en-US" altLang="zh-CN" sz="1200" b="0" i="0" kern="1200" dirty="0"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数据集中领先结果的团队，都利用了“很深”模型，该深度为十六至三十。而且很多特殊的视觉识别任务也从深度模型中大大受益。出现了一个问题：学习更好的网络是否和叠加层数一样简单？解决该问题的一大障碍是臭名昭著的梯度爆发与消失问题，它从一开始就阻碍了收敛，随着</a:t>
            </a:r>
            <a:r>
              <a:rPr lang="en-US" altLang="zh-CN" sz="1200" b="0" i="0" kern="1200" dirty="0" smtClean="0">
                <a:solidFill>
                  <a:schemeClr val="tx1"/>
                </a:solidFill>
                <a:effectLst/>
                <a:latin typeface="+mn-lt"/>
                <a:ea typeface="+mn-ea"/>
                <a:cs typeface="+mn-cs"/>
              </a:rPr>
              <a:t>BN</a:t>
            </a:r>
            <a:r>
              <a:rPr lang="zh-CN" altLang="en-US" sz="1200" b="0" i="0" kern="1200" dirty="0" smtClean="0">
                <a:solidFill>
                  <a:schemeClr val="tx1"/>
                </a:solidFill>
                <a:effectLst/>
                <a:latin typeface="+mn-lt"/>
                <a:ea typeface="+mn-ea"/>
                <a:cs typeface="+mn-cs"/>
              </a:rPr>
              <a:t>层的出现，这一问题得到了较好的解决，在几十层卷积网络结构中，都能够通过</a:t>
            </a:r>
            <a:r>
              <a:rPr lang="en-US" altLang="zh-CN" sz="1200" b="0" i="0" kern="1200" dirty="0" smtClean="0">
                <a:solidFill>
                  <a:schemeClr val="tx1"/>
                </a:solidFill>
                <a:effectLst/>
                <a:latin typeface="+mn-lt"/>
                <a:ea typeface="+mn-ea"/>
                <a:cs typeface="+mn-cs"/>
              </a:rPr>
              <a:t>SGD</a:t>
            </a:r>
            <a:r>
              <a:rPr lang="zh-CN" altLang="en-US" sz="1200" b="0" i="0" kern="1200" dirty="0" smtClean="0">
                <a:solidFill>
                  <a:schemeClr val="tx1"/>
                </a:solidFill>
                <a:effectLst/>
                <a:latin typeface="+mn-lt"/>
                <a:ea typeface="+mn-ea"/>
                <a:cs typeface="+mn-cs"/>
              </a:rPr>
              <a:t>算法收敛。</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精准度的下降并不是由过度拟合造成的，而且在相配的深度模式中增加更多的层数，会造成更高的训练误差。图</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展示了一个经典的实例。文章提出假设：加入的后续层如果都能够做到将前一层的结果直接</a:t>
            </a:r>
            <a:r>
              <a:rPr lang="en-US" altLang="zh-CN" sz="1200" b="0" i="0" kern="1200" dirty="0" smtClean="0">
                <a:solidFill>
                  <a:schemeClr val="tx1"/>
                </a:solidFill>
                <a:effectLst/>
                <a:latin typeface="+mn-lt"/>
                <a:ea typeface="+mn-ea"/>
                <a:cs typeface="+mn-cs"/>
              </a:rPr>
              <a:t>map</a:t>
            </a:r>
            <a:r>
              <a:rPr lang="zh-CN" altLang="en-US" sz="1200" b="0" i="0" kern="1200" dirty="0" smtClean="0">
                <a:solidFill>
                  <a:schemeClr val="tx1"/>
                </a:solidFill>
                <a:effectLst/>
                <a:latin typeface="+mn-lt"/>
                <a:ea typeface="+mn-ea"/>
                <a:cs typeface="+mn-cs"/>
              </a:rPr>
              <a:t>到下一层的话，那么该加深后的网络理论上是保持一样的误差而不是增大训练误差了</a:t>
            </a:r>
            <a:endParaRPr lang="zh-CN" altLang="en-US" dirty="0"/>
          </a:p>
        </p:txBody>
      </p:sp>
      <p:sp>
        <p:nvSpPr>
          <p:cNvPr id="4" name="灯片编号占位符 3"/>
          <p:cNvSpPr>
            <a:spLocks noGrp="1"/>
          </p:cNvSpPr>
          <p:nvPr>
            <p:ph type="sldNum" sz="quarter" idx="10"/>
          </p:nvPr>
        </p:nvSpPr>
        <p:spPr/>
        <p:txBody>
          <a:bodyPr/>
          <a:lstStyle/>
          <a:p>
            <a:fld id="{1E0181AF-7764-4C55-A8A4-C8EF8D29F5E7}" type="slidenum">
              <a:rPr lang="zh-CN" altLang="en-US" smtClean="0"/>
              <a:t>9</a:t>
            </a:fld>
            <a:endParaRPr lang="zh-CN" altLang="en-US"/>
          </a:p>
        </p:txBody>
      </p:sp>
    </p:spTree>
    <p:extLst>
      <p:ext uri="{BB962C8B-B14F-4D97-AF65-F5344CB8AC3E}">
        <p14:creationId xmlns:p14="http://schemas.microsoft.com/office/powerpoint/2010/main" val="317215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RESNET2015</a:t>
            </a:r>
            <a:r>
              <a:rPr lang="zh-CN" altLang="en-US" sz="1200" b="0" i="0" kern="1200" dirty="0" smtClean="0">
                <a:solidFill>
                  <a:schemeClr val="tx1"/>
                </a:solidFill>
                <a:effectLst/>
                <a:latin typeface="+mn-lt"/>
                <a:ea typeface="+mn-ea"/>
                <a:cs typeface="+mn-cs"/>
              </a:rPr>
              <a:t>年在</a:t>
            </a:r>
            <a:r>
              <a:rPr lang="en-US" altLang="zh-CN" sz="1200" b="0" i="0" kern="1200" dirty="0"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COCO</a:t>
            </a:r>
            <a:r>
              <a:rPr lang="zh-CN" altLang="en-US" sz="1200" b="0" i="0" kern="1200" dirty="0" smtClean="0">
                <a:solidFill>
                  <a:schemeClr val="tx1"/>
                </a:solidFill>
                <a:effectLst/>
                <a:latin typeface="+mn-lt"/>
                <a:ea typeface="+mn-ea"/>
                <a:cs typeface="+mn-cs"/>
              </a:rPr>
              <a:t>比赛中共</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个领域取得第一名：</a:t>
            </a:r>
            <a:r>
              <a:rPr lang="en-US" altLang="zh-CN" sz="1200" b="0" i="0" kern="1200" dirty="0" smtClean="0">
                <a:solidFill>
                  <a:schemeClr val="tx1"/>
                </a:solidFill>
                <a:effectLst/>
                <a:latin typeface="+mn-lt"/>
                <a:ea typeface="+mn-ea"/>
                <a:cs typeface="+mn-cs"/>
              </a:rPr>
              <a:t>ImageNet recognition, ImageNet detection, ImageNet localization, COCO detection, and COCO segmentation</a:t>
            </a:r>
          </a:p>
          <a:p>
            <a:r>
              <a:rPr lang="zh-CN" altLang="en-US" sz="1200" b="0" i="0" kern="1200" dirty="0" smtClean="0">
                <a:solidFill>
                  <a:schemeClr val="tx1"/>
                </a:solidFill>
                <a:effectLst/>
                <a:latin typeface="+mn-lt"/>
                <a:ea typeface="+mn-ea"/>
                <a:cs typeface="+mn-cs"/>
              </a:rPr>
              <a:t>这个</a:t>
            </a:r>
            <a:r>
              <a:rPr lang="en-US" altLang="zh-CN" sz="1200" b="0" i="0" kern="1200" dirty="0" smtClean="0">
                <a:solidFill>
                  <a:schemeClr val="tx1"/>
                </a:solidFill>
                <a:effectLst/>
                <a:latin typeface="+mn-lt"/>
                <a:ea typeface="+mn-ea"/>
                <a:cs typeface="+mn-cs"/>
              </a:rPr>
              <a:t>152</a:t>
            </a:r>
            <a:r>
              <a:rPr lang="zh-CN" altLang="en-US" sz="1200" b="0" i="0" kern="1200" dirty="0" smtClean="0">
                <a:solidFill>
                  <a:schemeClr val="tx1"/>
                </a:solidFill>
                <a:effectLst/>
                <a:latin typeface="+mn-lt"/>
                <a:ea typeface="+mn-ea"/>
                <a:cs typeface="+mn-cs"/>
              </a:rPr>
              <a:t>层</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架构深，除了在层数上面创纪录，</a:t>
            </a:r>
            <a:r>
              <a:rPr lang="en-US" altLang="zh-CN" sz="1200" b="0" i="0" kern="1200" dirty="0" err="1" smtClean="0">
                <a:solidFill>
                  <a:schemeClr val="tx1"/>
                </a:solidFill>
                <a:effectLst/>
                <a:latin typeface="+mn-lt"/>
                <a:ea typeface="+mn-ea"/>
                <a:cs typeface="+mn-cs"/>
              </a:rPr>
              <a:t>ResNet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的错误率也低得惊人，达到了</a:t>
            </a:r>
            <a:r>
              <a:rPr lang="en-US" altLang="zh-CN" sz="1200" b="0" i="0" kern="1200" dirty="0" smtClean="0">
                <a:solidFill>
                  <a:schemeClr val="tx1"/>
                </a:solidFill>
                <a:effectLst/>
                <a:latin typeface="+mn-lt"/>
                <a:ea typeface="+mn-ea"/>
                <a:cs typeface="+mn-cs"/>
              </a:rPr>
              <a:t>3.6%</a:t>
            </a:r>
            <a:r>
              <a:rPr lang="zh-CN" altLang="en-US" sz="1200" b="0" i="0" kern="1200" dirty="0" smtClean="0">
                <a:solidFill>
                  <a:schemeClr val="tx1"/>
                </a:solidFill>
                <a:effectLst/>
                <a:latin typeface="+mn-lt"/>
                <a:ea typeface="+mn-ea"/>
                <a:cs typeface="+mn-cs"/>
              </a:rPr>
              <a:t>，人类都大约在</a:t>
            </a:r>
            <a:r>
              <a:rPr lang="en-US" altLang="zh-CN" sz="1200" b="0" i="0" kern="1200" dirty="0" smtClean="0">
                <a:solidFill>
                  <a:schemeClr val="tx1"/>
                </a:solidFill>
                <a:effectLst/>
                <a:latin typeface="+mn-lt"/>
                <a:ea typeface="+mn-ea"/>
                <a:cs typeface="+mn-cs"/>
              </a:rPr>
              <a:t>5%~10%</a:t>
            </a:r>
            <a:r>
              <a:rPr lang="zh-CN" altLang="en-US" sz="1200" b="0" i="0" kern="1200" dirty="0" smtClean="0">
                <a:solidFill>
                  <a:schemeClr val="tx1"/>
                </a:solidFill>
                <a:effectLst/>
                <a:latin typeface="+mn-lt"/>
                <a:ea typeface="+mn-ea"/>
                <a:cs typeface="+mn-cs"/>
              </a:rPr>
              <a:t>的水平。</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最近的证据表明网络深度是至关重要的，在挑战性的</a:t>
            </a:r>
            <a:r>
              <a:rPr lang="en-US" altLang="zh-CN" sz="1200" b="0" i="0" kern="1200" dirty="0"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数据集中领先结果的团队，都利用了“很深”模型，该深度为十六至三十。而且很多特殊的视觉识别任务也从深度模型中大大受益。出现了一个问题：学习更好的网络是否和叠加层数一样简单？解决该问题的一大障碍是臭名昭著的梯度爆发与消失问题，它从一开始就阻碍了收敛，随着</a:t>
            </a:r>
            <a:r>
              <a:rPr lang="en-US" altLang="zh-CN" sz="1200" b="0" i="0" kern="1200" dirty="0" smtClean="0">
                <a:solidFill>
                  <a:schemeClr val="tx1"/>
                </a:solidFill>
                <a:effectLst/>
                <a:latin typeface="+mn-lt"/>
                <a:ea typeface="+mn-ea"/>
                <a:cs typeface="+mn-cs"/>
              </a:rPr>
              <a:t>BN</a:t>
            </a:r>
            <a:r>
              <a:rPr lang="zh-CN" altLang="en-US" sz="1200" b="0" i="0" kern="1200" dirty="0" smtClean="0">
                <a:solidFill>
                  <a:schemeClr val="tx1"/>
                </a:solidFill>
                <a:effectLst/>
                <a:latin typeface="+mn-lt"/>
                <a:ea typeface="+mn-ea"/>
                <a:cs typeface="+mn-cs"/>
              </a:rPr>
              <a:t>层的出现，这一问题得到了较好的解决，在几十层卷积网络结构中，都能够通过</a:t>
            </a:r>
            <a:r>
              <a:rPr lang="en-US" altLang="zh-CN" sz="1200" b="0" i="0" kern="1200" dirty="0" smtClean="0">
                <a:solidFill>
                  <a:schemeClr val="tx1"/>
                </a:solidFill>
                <a:effectLst/>
                <a:latin typeface="+mn-lt"/>
                <a:ea typeface="+mn-ea"/>
                <a:cs typeface="+mn-cs"/>
              </a:rPr>
              <a:t>SGD</a:t>
            </a:r>
            <a:r>
              <a:rPr lang="zh-CN" altLang="en-US" sz="1200" b="0" i="0" kern="1200" dirty="0" smtClean="0">
                <a:solidFill>
                  <a:schemeClr val="tx1"/>
                </a:solidFill>
                <a:effectLst/>
                <a:latin typeface="+mn-lt"/>
                <a:ea typeface="+mn-ea"/>
                <a:cs typeface="+mn-cs"/>
              </a:rPr>
              <a:t>算法收敛。</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精准度的下降并不是由过度拟合造成的，而且在相配的深度模式中增加更多的层数，会造成更高的训练误差。图</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展示了一个经典的实例。文章提出假设：加入的后续层如果都能够做到将前一层的结果直接</a:t>
            </a:r>
            <a:r>
              <a:rPr lang="en-US" altLang="zh-CN" sz="1200" b="0" i="0" kern="1200" dirty="0" smtClean="0">
                <a:solidFill>
                  <a:schemeClr val="tx1"/>
                </a:solidFill>
                <a:effectLst/>
                <a:latin typeface="+mn-lt"/>
                <a:ea typeface="+mn-ea"/>
                <a:cs typeface="+mn-cs"/>
              </a:rPr>
              <a:t>map</a:t>
            </a:r>
            <a:r>
              <a:rPr lang="zh-CN" altLang="en-US" sz="1200" b="0" i="0" kern="1200" dirty="0" smtClean="0">
                <a:solidFill>
                  <a:schemeClr val="tx1"/>
                </a:solidFill>
                <a:effectLst/>
                <a:latin typeface="+mn-lt"/>
                <a:ea typeface="+mn-ea"/>
                <a:cs typeface="+mn-cs"/>
              </a:rPr>
              <a:t>到下一层的话，那么该加深后的网络理论上是保持一样的误差而不是增大训练误差了</a:t>
            </a:r>
            <a:endParaRPr lang="zh-CN" altLang="en-US" dirty="0"/>
          </a:p>
        </p:txBody>
      </p:sp>
      <p:sp>
        <p:nvSpPr>
          <p:cNvPr id="4" name="灯片编号占位符 3"/>
          <p:cNvSpPr>
            <a:spLocks noGrp="1"/>
          </p:cNvSpPr>
          <p:nvPr>
            <p:ph type="sldNum" sz="quarter" idx="10"/>
          </p:nvPr>
        </p:nvSpPr>
        <p:spPr/>
        <p:txBody>
          <a:bodyPr/>
          <a:lstStyle/>
          <a:p>
            <a:fld id="{1E0181AF-7764-4C55-A8A4-C8EF8D29F5E7}" type="slidenum">
              <a:rPr lang="zh-CN" altLang="en-US" smtClean="0"/>
              <a:t>10</a:t>
            </a:fld>
            <a:endParaRPr lang="zh-CN" altLang="en-US"/>
          </a:p>
        </p:txBody>
      </p:sp>
    </p:spTree>
    <p:extLst>
      <p:ext uri="{BB962C8B-B14F-4D97-AF65-F5344CB8AC3E}">
        <p14:creationId xmlns:p14="http://schemas.microsoft.com/office/powerpoint/2010/main" val="887867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0181AF-7764-4C55-A8A4-C8EF8D29F5E7}" type="slidenum">
              <a:rPr lang="zh-CN" altLang="en-US" smtClean="0"/>
              <a:t>13</a:t>
            </a:fld>
            <a:endParaRPr lang="zh-CN" altLang="en-US"/>
          </a:p>
        </p:txBody>
      </p:sp>
    </p:spTree>
    <p:extLst>
      <p:ext uri="{BB962C8B-B14F-4D97-AF65-F5344CB8AC3E}">
        <p14:creationId xmlns:p14="http://schemas.microsoft.com/office/powerpoint/2010/main" val="78790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0181AF-7764-4C55-A8A4-C8EF8D29F5E7}" type="slidenum">
              <a:rPr lang="zh-CN" altLang="en-US" smtClean="0"/>
              <a:t>19</a:t>
            </a:fld>
            <a:endParaRPr lang="zh-CN" altLang="en-US"/>
          </a:p>
        </p:txBody>
      </p:sp>
    </p:spTree>
    <p:extLst>
      <p:ext uri="{BB962C8B-B14F-4D97-AF65-F5344CB8AC3E}">
        <p14:creationId xmlns:p14="http://schemas.microsoft.com/office/powerpoint/2010/main" val="41376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9439535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618729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14000250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8958920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0607019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25315393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4202532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23674796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1981210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678947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581879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500346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rticle"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3" Type="http://schemas.openxmlformats.org/officeDocument/2006/relationships/image" Target="../media/image37.bmp"/><Relationship Id="rId18" Type="http://schemas.openxmlformats.org/officeDocument/2006/relationships/image" Target="../media/image42.bmp"/><Relationship Id="rId26" Type="http://schemas.openxmlformats.org/officeDocument/2006/relationships/image" Target="../media/image50.bmp"/><Relationship Id="rId39" Type="http://schemas.openxmlformats.org/officeDocument/2006/relationships/image" Target="../media/image63.bmp"/><Relationship Id="rId21" Type="http://schemas.openxmlformats.org/officeDocument/2006/relationships/image" Target="../media/image45.bmp"/><Relationship Id="rId34" Type="http://schemas.openxmlformats.org/officeDocument/2006/relationships/image" Target="../media/image58.bmp"/><Relationship Id="rId42" Type="http://schemas.openxmlformats.org/officeDocument/2006/relationships/image" Target="../media/image66.bmp"/><Relationship Id="rId47" Type="http://schemas.openxmlformats.org/officeDocument/2006/relationships/image" Target="../media/image71.bmp"/><Relationship Id="rId50" Type="http://schemas.openxmlformats.org/officeDocument/2006/relationships/image" Target="../media/image74.bmp"/><Relationship Id="rId55" Type="http://schemas.openxmlformats.org/officeDocument/2006/relationships/image" Target="../media/image79.bmp"/><Relationship Id="rId7" Type="http://schemas.openxmlformats.org/officeDocument/2006/relationships/image" Target="../media/image31.bmp"/><Relationship Id="rId2" Type="http://schemas.openxmlformats.org/officeDocument/2006/relationships/image" Target="../media/image26.bmp"/><Relationship Id="rId16" Type="http://schemas.openxmlformats.org/officeDocument/2006/relationships/image" Target="../media/image40.bmp"/><Relationship Id="rId29" Type="http://schemas.openxmlformats.org/officeDocument/2006/relationships/image" Target="../media/image53.bmp"/><Relationship Id="rId11" Type="http://schemas.openxmlformats.org/officeDocument/2006/relationships/image" Target="../media/image35.bmp"/><Relationship Id="rId24" Type="http://schemas.openxmlformats.org/officeDocument/2006/relationships/image" Target="../media/image48.bmp"/><Relationship Id="rId32" Type="http://schemas.openxmlformats.org/officeDocument/2006/relationships/image" Target="../media/image56.bmp"/><Relationship Id="rId37" Type="http://schemas.openxmlformats.org/officeDocument/2006/relationships/image" Target="../media/image61.bmp"/><Relationship Id="rId40" Type="http://schemas.openxmlformats.org/officeDocument/2006/relationships/image" Target="../media/image64.bmp"/><Relationship Id="rId45" Type="http://schemas.openxmlformats.org/officeDocument/2006/relationships/image" Target="../media/image69.bmp"/><Relationship Id="rId53" Type="http://schemas.openxmlformats.org/officeDocument/2006/relationships/image" Target="../media/image77.bmp"/><Relationship Id="rId58" Type="http://schemas.openxmlformats.org/officeDocument/2006/relationships/image" Target="../media/image82.bmp"/><Relationship Id="rId5" Type="http://schemas.openxmlformats.org/officeDocument/2006/relationships/image" Target="../media/image29.bmp"/><Relationship Id="rId61" Type="http://schemas.openxmlformats.org/officeDocument/2006/relationships/image" Target="../media/image85.bmp"/><Relationship Id="rId19" Type="http://schemas.openxmlformats.org/officeDocument/2006/relationships/image" Target="../media/image43.bmp"/><Relationship Id="rId14" Type="http://schemas.openxmlformats.org/officeDocument/2006/relationships/image" Target="../media/image38.bmp"/><Relationship Id="rId22" Type="http://schemas.openxmlformats.org/officeDocument/2006/relationships/image" Target="../media/image46.bmp"/><Relationship Id="rId27" Type="http://schemas.openxmlformats.org/officeDocument/2006/relationships/image" Target="../media/image51.bmp"/><Relationship Id="rId30" Type="http://schemas.openxmlformats.org/officeDocument/2006/relationships/image" Target="../media/image54.bmp"/><Relationship Id="rId35" Type="http://schemas.openxmlformats.org/officeDocument/2006/relationships/image" Target="../media/image59.bmp"/><Relationship Id="rId43" Type="http://schemas.openxmlformats.org/officeDocument/2006/relationships/image" Target="../media/image67.bmp"/><Relationship Id="rId48" Type="http://schemas.openxmlformats.org/officeDocument/2006/relationships/image" Target="../media/image72.bmp"/><Relationship Id="rId56" Type="http://schemas.openxmlformats.org/officeDocument/2006/relationships/image" Target="../media/image80.bmp"/><Relationship Id="rId8" Type="http://schemas.openxmlformats.org/officeDocument/2006/relationships/image" Target="../media/image32.bmp"/><Relationship Id="rId51" Type="http://schemas.openxmlformats.org/officeDocument/2006/relationships/image" Target="../media/image75.bmp"/><Relationship Id="rId3" Type="http://schemas.openxmlformats.org/officeDocument/2006/relationships/image" Target="../media/image27.bmp"/><Relationship Id="rId12" Type="http://schemas.openxmlformats.org/officeDocument/2006/relationships/image" Target="../media/image36.bmp"/><Relationship Id="rId17" Type="http://schemas.openxmlformats.org/officeDocument/2006/relationships/image" Target="../media/image41.bmp"/><Relationship Id="rId25" Type="http://schemas.openxmlformats.org/officeDocument/2006/relationships/image" Target="../media/image49.bmp"/><Relationship Id="rId33" Type="http://schemas.openxmlformats.org/officeDocument/2006/relationships/image" Target="../media/image57.bmp"/><Relationship Id="rId38" Type="http://schemas.openxmlformats.org/officeDocument/2006/relationships/image" Target="../media/image62.bmp"/><Relationship Id="rId46" Type="http://schemas.openxmlformats.org/officeDocument/2006/relationships/image" Target="../media/image70.bmp"/><Relationship Id="rId59" Type="http://schemas.openxmlformats.org/officeDocument/2006/relationships/image" Target="../media/image83.bmp"/><Relationship Id="rId20" Type="http://schemas.openxmlformats.org/officeDocument/2006/relationships/image" Target="../media/image44.bmp"/><Relationship Id="rId41" Type="http://schemas.openxmlformats.org/officeDocument/2006/relationships/image" Target="../media/image65.bmp"/><Relationship Id="rId54" Type="http://schemas.openxmlformats.org/officeDocument/2006/relationships/image" Target="../media/image78.bmp"/><Relationship Id="rId1" Type="http://schemas.openxmlformats.org/officeDocument/2006/relationships/slideLayout" Target="../slideLayouts/slideLayout7.xml"/><Relationship Id="rId6" Type="http://schemas.openxmlformats.org/officeDocument/2006/relationships/image" Target="../media/image30.bmp"/><Relationship Id="rId15" Type="http://schemas.openxmlformats.org/officeDocument/2006/relationships/image" Target="../media/image39.bmp"/><Relationship Id="rId23" Type="http://schemas.openxmlformats.org/officeDocument/2006/relationships/image" Target="../media/image47.bmp"/><Relationship Id="rId28" Type="http://schemas.openxmlformats.org/officeDocument/2006/relationships/image" Target="../media/image52.bmp"/><Relationship Id="rId36" Type="http://schemas.openxmlformats.org/officeDocument/2006/relationships/image" Target="../media/image60.bmp"/><Relationship Id="rId49" Type="http://schemas.openxmlformats.org/officeDocument/2006/relationships/image" Target="../media/image73.bmp"/><Relationship Id="rId57" Type="http://schemas.openxmlformats.org/officeDocument/2006/relationships/image" Target="../media/image81.bmp"/><Relationship Id="rId10" Type="http://schemas.openxmlformats.org/officeDocument/2006/relationships/image" Target="../media/image34.bmp"/><Relationship Id="rId31" Type="http://schemas.openxmlformats.org/officeDocument/2006/relationships/image" Target="../media/image55.bmp"/><Relationship Id="rId44" Type="http://schemas.openxmlformats.org/officeDocument/2006/relationships/image" Target="../media/image68.bmp"/><Relationship Id="rId52" Type="http://schemas.openxmlformats.org/officeDocument/2006/relationships/image" Target="../media/image76.bmp"/><Relationship Id="rId60" Type="http://schemas.openxmlformats.org/officeDocument/2006/relationships/image" Target="../media/image84.bmp"/><Relationship Id="rId4" Type="http://schemas.openxmlformats.org/officeDocument/2006/relationships/image" Target="../media/image28.bmp"/><Relationship Id="rId9" Type="http://schemas.openxmlformats.org/officeDocument/2006/relationships/image" Target="../media/image33.bm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4.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2" Type="http://schemas.openxmlformats.org/officeDocument/2006/relationships/image" Target="../media/image90.emf"/><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png"/><Relationship Id="rId32" Type="http://schemas.openxmlformats.org/officeDocument/2006/relationships/image" Target="../media/image120.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6.png"/><Relationship Id="rId10" Type="http://schemas.openxmlformats.org/officeDocument/2006/relationships/image" Target="../media/image98.png"/><Relationship Id="rId19" Type="http://schemas.openxmlformats.org/officeDocument/2006/relationships/image" Target="../media/image107.png"/><Relationship Id="rId31" Type="http://schemas.openxmlformats.org/officeDocument/2006/relationships/image" Target="../media/image119.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s>
</file>

<file path=ppt/slides/_rels/slide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6.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5.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arxiv.org/pdf/1705.01450.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1560" y="1491630"/>
            <a:ext cx="7488832" cy="769441"/>
          </a:xfrm>
          <a:prstGeom prst="rect">
            <a:avLst/>
          </a:prstGeom>
          <a:noFill/>
        </p:spPr>
        <p:txBody>
          <a:bodyPr wrap="square" rtlCol="0">
            <a:spAutoFit/>
          </a:bodyPr>
          <a:lstStyle/>
          <a:p>
            <a:pPr algn="ctr"/>
            <a:r>
              <a:rPr lang="en-US" altLang="zh-CN" sz="4400" b="1" dirty="0"/>
              <a:t>Gabor Convolutional </a:t>
            </a:r>
            <a:r>
              <a:rPr lang="en-US" altLang="zh-CN" sz="4400" b="1" dirty="0" smtClean="0"/>
              <a:t>Networks</a:t>
            </a:r>
          </a:p>
        </p:txBody>
      </p:sp>
      <p:sp>
        <p:nvSpPr>
          <p:cNvPr id="2" name="矩形 1"/>
          <p:cNvSpPr/>
          <p:nvPr/>
        </p:nvSpPr>
        <p:spPr>
          <a:xfrm>
            <a:off x="1187624" y="1034815"/>
            <a:ext cx="7272808" cy="369332"/>
          </a:xfrm>
          <a:prstGeom prst="rect">
            <a:avLst/>
          </a:prstGeom>
        </p:spPr>
        <p:txBody>
          <a:bodyPr wrap="square">
            <a:spAutoFit/>
          </a:bodyPr>
          <a:lstStyle/>
          <a:p>
            <a:r>
              <a:rPr lang="zh-CN" altLang="en-US" dirty="0"/>
              <a:t>https://github.com/bczhangbczhang/Gabor-Convolutional-Networks</a:t>
            </a:r>
          </a:p>
        </p:txBody>
      </p:sp>
      <p:sp>
        <p:nvSpPr>
          <p:cNvPr id="3" name="矩形 2"/>
          <p:cNvSpPr/>
          <p:nvPr/>
        </p:nvSpPr>
        <p:spPr>
          <a:xfrm>
            <a:off x="1403648" y="665483"/>
            <a:ext cx="4572000" cy="369332"/>
          </a:xfrm>
          <a:prstGeom prst="rect">
            <a:avLst/>
          </a:prstGeom>
        </p:spPr>
        <p:txBody>
          <a:bodyPr>
            <a:spAutoFit/>
          </a:bodyPr>
          <a:lstStyle/>
          <a:p>
            <a:r>
              <a:rPr lang="zh-CN" altLang="en-US" dirty="0"/>
              <a:t>https://github.com/</a:t>
            </a:r>
            <a:r>
              <a:rPr lang="zh-CN" altLang="en-US" dirty="0" smtClean="0"/>
              <a:t>bczhangbczhang</a:t>
            </a:r>
            <a:endParaRPr lang="zh-CN" altLang="en-US" dirty="0"/>
          </a:p>
        </p:txBody>
      </p:sp>
      <p:sp>
        <p:nvSpPr>
          <p:cNvPr id="6" name="矩形 5"/>
          <p:cNvSpPr/>
          <p:nvPr/>
        </p:nvSpPr>
        <p:spPr>
          <a:xfrm>
            <a:off x="305780" y="3651870"/>
            <a:ext cx="8388424" cy="923330"/>
          </a:xfrm>
          <a:prstGeom prst="rect">
            <a:avLst/>
          </a:prstGeom>
        </p:spPr>
        <p:txBody>
          <a:bodyPr wrap="square">
            <a:spAutoFit/>
          </a:bodyPr>
          <a:lstStyle/>
          <a:p>
            <a:r>
              <a:rPr lang="en-US" altLang="zh-CN" b="1" dirty="0">
                <a:solidFill>
                  <a:srgbClr val="24292E"/>
                </a:solidFill>
                <a:latin typeface="-apple-system"/>
                <a:hlinkClick r:id="rId2"/>
              </a:rPr>
              <a:t>@article</a:t>
            </a:r>
            <a:r>
              <a:rPr lang="en-US" altLang="zh-CN" dirty="0">
                <a:solidFill>
                  <a:srgbClr val="24292E"/>
                </a:solidFill>
                <a:latin typeface="-apple-system"/>
              </a:rPr>
              <a:t>{</a:t>
            </a:r>
            <a:r>
              <a:rPr lang="en-US" altLang="zh-CN" dirty="0" err="1">
                <a:solidFill>
                  <a:srgbClr val="24292E"/>
                </a:solidFill>
                <a:latin typeface="-apple-system"/>
              </a:rPr>
              <a:t>GaborCNNs</a:t>
            </a:r>
            <a:r>
              <a:rPr lang="en-US" altLang="zh-CN" dirty="0">
                <a:solidFill>
                  <a:srgbClr val="24292E"/>
                </a:solidFill>
                <a:latin typeface="-apple-system"/>
              </a:rPr>
              <a:t>, title={Gabor Convolutional Networks}, author={Luan, </a:t>
            </a:r>
            <a:r>
              <a:rPr lang="en-US" altLang="zh-CN" dirty="0" err="1">
                <a:solidFill>
                  <a:srgbClr val="24292E"/>
                </a:solidFill>
                <a:latin typeface="-apple-system"/>
              </a:rPr>
              <a:t>Shangzhen</a:t>
            </a:r>
            <a:r>
              <a:rPr lang="en-US" altLang="zh-CN" dirty="0">
                <a:solidFill>
                  <a:srgbClr val="24292E"/>
                </a:solidFill>
                <a:latin typeface="-apple-system"/>
              </a:rPr>
              <a:t> and </a:t>
            </a:r>
            <a:r>
              <a:rPr lang="en-US" altLang="zh-CN" dirty="0" err="1">
                <a:solidFill>
                  <a:srgbClr val="24292E"/>
                </a:solidFill>
                <a:latin typeface="-apple-system"/>
              </a:rPr>
              <a:t>chen</a:t>
            </a:r>
            <a:r>
              <a:rPr lang="en-US" altLang="zh-CN" dirty="0">
                <a:solidFill>
                  <a:srgbClr val="24292E"/>
                </a:solidFill>
                <a:latin typeface="-apple-system"/>
              </a:rPr>
              <a:t>, </a:t>
            </a:r>
            <a:r>
              <a:rPr lang="en-US" altLang="zh-CN" dirty="0" err="1">
                <a:solidFill>
                  <a:srgbClr val="24292E"/>
                </a:solidFill>
                <a:latin typeface="-apple-system"/>
              </a:rPr>
              <a:t>chen</a:t>
            </a:r>
            <a:r>
              <a:rPr lang="en-US" altLang="zh-CN" dirty="0">
                <a:solidFill>
                  <a:srgbClr val="24292E"/>
                </a:solidFill>
                <a:latin typeface="-apple-system"/>
              </a:rPr>
              <a:t> and Zhang, </a:t>
            </a:r>
            <a:r>
              <a:rPr lang="en-US" altLang="zh-CN" dirty="0" err="1">
                <a:solidFill>
                  <a:srgbClr val="24292E"/>
                </a:solidFill>
                <a:latin typeface="-apple-system"/>
              </a:rPr>
              <a:t>Baochang</a:t>
            </a:r>
            <a:r>
              <a:rPr lang="en-US" altLang="zh-CN" dirty="0">
                <a:solidFill>
                  <a:srgbClr val="24292E"/>
                </a:solidFill>
                <a:latin typeface="-apple-system"/>
              </a:rPr>
              <a:t>* and </a:t>
            </a:r>
            <a:r>
              <a:rPr lang="en-US" altLang="zh-CN" dirty="0" err="1">
                <a:solidFill>
                  <a:srgbClr val="24292E"/>
                </a:solidFill>
                <a:latin typeface="-apple-system"/>
              </a:rPr>
              <a:t>han</a:t>
            </a:r>
            <a:r>
              <a:rPr lang="en-US" altLang="zh-CN" dirty="0">
                <a:solidFill>
                  <a:srgbClr val="24292E"/>
                </a:solidFill>
                <a:latin typeface="-apple-system"/>
              </a:rPr>
              <a:t>, </a:t>
            </a:r>
            <a:r>
              <a:rPr lang="en-US" altLang="zh-CN" dirty="0" err="1">
                <a:solidFill>
                  <a:srgbClr val="24292E"/>
                </a:solidFill>
                <a:latin typeface="-apple-system"/>
              </a:rPr>
              <a:t>jungong</a:t>
            </a:r>
            <a:r>
              <a:rPr lang="en-US" altLang="zh-CN" dirty="0">
                <a:solidFill>
                  <a:srgbClr val="24292E"/>
                </a:solidFill>
                <a:latin typeface="-apple-system"/>
              </a:rPr>
              <a:t> and Liu, Jianzhuang}, year={2018}, IEEE Trans. Image processing. } </a:t>
            </a:r>
            <a:endParaRPr lang="zh-CN" altLang="en-US" dirty="0"/>
          </a:p>
        </p:txBody>
      </p:sp>
    </p:spTree>
    <p:extLst>
      <p:ext uri="{BB962C8B-B14F-4D97-AF65-F5344CB8AC3E}">
        <p14:creationId xmlns:p14="http://schemas.microsoft.com/office/powerpoint/2010/main" val="20226254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20" name="TextBox 19"/>
          <p:cNvSpPr txBox="1"/>
          <p:nvPr/>
        </p:nvSpPr>
        <p:spPr>
          <a:xfrm>
            <a:off x="709822" y="753802"/>
            <a:ext cx="2926074" cy="338554"/>
          </a:xfrm>
          <a:prstGeom prst="rect">
            <a:avLst/>
          </a:prstGeom>
          <a:noFill/>
        </p:spPr>
        <p:txBody>
          <a:bodyPr wrap="square" rtlCol="0">
            <a:spAutoFit/>
          </a:bodyPr>
          <a:lstStyle/>
          <a:p>
            <a:r>
              <a:rPr lang="en-US" altLang="zh-CN" sz="1600" dirty="0" smtClean="0">
                <a:solidFill>
                  <a:srgbClr val="F2A849"/>
                </a:solidFill>
                <a:latin typeface="微软雅黑" pitchFamily="34" charset="-122"/>
                <a:ea typeface="微软雅黑" pitchFamily="34" charset="-122"/>
              </a:rPr>
              <a:t>--Deep Residual Networks</a:t>
            </a:r>
            <a:endParaRPr lang="zh-CN" altLang="en-US" sz="1600" dirty="0">
              <a:solidFill>
                <a:srgbClr val="F2A849"/>
              </a:solidFill>
              <a:latin typeface="微软雅黑" pitchFamily="34" charset="-122"/>
              <a:ea typeface="微软雅黑" pitchFamily="34" charset="-122"/>
            </a:endParaRPr>
          </a:p>
        </p:txBody>
      </p:sp>
      <p:sp>
        <p:nvSpPr>
          <p:cNvPr id="31" name="TextBox 19"/>
          <p:cNvSpPr txBox="1"/>
          <p:nvPr/>
        </p:nvSpPr>
        <p:spPr>
          <a:xfrm>
            <a:off x="712129" y="448022"/>
            <a:ext cx="2638041" cy="338554"/>
          </a:xfrm>
          <a:prstGeom prst="rect">
            <a:avLst/>
          </a:prstGeom>
          <a:noFill/>
        </p:spPr>
        <p:txBody>
          <a:bodyPr wrap="square" rtlCol="0">
            <a:spAutoFit/>
          </a:bodyPr>
          <a:lstStyle/>
          <a:p>
            <a:r>
              <a:rPr lang="en-US" altLang="zh-CN" sz="1600" dirty="0" smtClean="0">
                <a:solidFill>
                  <a:srgbClr val="F2A849"/>
                </a:solidFill>
                <a:latin typeface="微软雅黑" pitchFamily="34" charset="-122"/>
                <a:ea typeface="微软雅黑" pitchFamily="34" charset="-122"/>
              </a:rPr>
              <a:t>Related works</a:t>
            </a:r>
            <a:endParaRPr lang="zh-CN" altLang="en-US" sz="1600" dirty="0">
              <a:solidFill>
                <a:srgbClr val="F2A849"/>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rot="16200000">
            <a:off x="3302320" y="-1506242"/>
            <a:ext cx="2592288" cy="9020080"/>
          </a:xfrm>
          <a:prstGeom prst="rect">
            <a:avLst/>
          </a:prstGeom>
        </p:spPr>
      </p:pic>
    </p:spTree>
    <p:extLst>
      <p:ext uri="{BB962C8B-B14F-4D97-AF65-F5344CB8AC3E}">
        <p14:creationId xmlns:p14="http://schemas.microsoft.com/office/powerpoint/2010/main" val="689249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3" name="TextBox 2"/>
          <p:cNvSpPr txBox="1"/>
          <p:nvPr/>
        </p:nvSpPr>
        <p:spPr>
          <a:xfrm>
            <a:off x="683568" y="448022"/>
            <a:ext cx="2340074" cy="369332"/>
          </a:xfrm>
          <a:prstGeom prst="rect">
            <a:avLst/>
          </a:prstGeom>
          <a:noFill/>
        </p:spPr>
        <p:txBody>
          <a:bodyPr wrap="square" rtlCol="0">
            <a:spAutoFit/>
          </a:bodyPr>
          <a:lstStyle/>
          <a:p>
            <a:r>
              <a:rPr lang="en-US" altLang="zh-CN" dirty="0" smtClean="0">
                <a:solidFill>
                  <a:srgbClr val="F2A849"/>
                </a:solidFill>
                <a:latin typeface="微软雅黑" pitchFamily="34" charset="-122"/>
                <a:ea typeface="微软雅黑" pitchFamily="34" charset="-122"/>
              </a:rPr>
              <a:t>Related works</a:t>
            </a:r>
          </a:p>
        </p:txBody>
      </p:sp>
      <p:sp>
        <p:nvSpPr>
          <p:cNvPr id="4" name="TextBox 3"/>
          <p:cNvSpPr txBox="1"/>
          <p:nvPr/>
        </p:nvSpPr>
        <p:spPr>
          <a:xfrm>
            <a:off x="709822" y="753802"/>
            <a:ext cx="2753635" cy="338554"/>
          </a:xfrm>
          <a:prstGeom prst="rect">
            <a:avLst/>
          </a:prstGeom>
          <a:noFill/>
        </p:spPr>
        <p:txBody>
          <a:bodyPr wrap="square" rtlCol="0">
            <a:spAutoFit/>
          </a:bodyPr>
          <a:lstStyle/>
          <a:p>
            <a:r>
              <a:rPr lang="en-US" altLang="zh-CN" sz="1600" dirty="0" smtClean="0">
                <a:solidFill>
                  <a:srgbClr val="F2A849"/>
                </a:solidFill>
                <a:latin typeface="微软雅黑" pitchFamily="34" charset="-122"/>
                <a:ea typeface="微软雅黑" pitchFamily="34" charset="-122"/>
              </a:rPr>
              <a:t>--About enhanced </a:t>
            </a:r>
            <a:r>
              <a:rPr lang="en-US" altLang="zh-CN" sz="1600" dirty="0">
                <a:solidFill>
                  <a:srgbClr val="F2A849"/>
                </a:solidFill>
                <a:latin typeface="微软雅黑" pitchFamily="34" charset="-122"/>
                <a:ea typeface="微软雅黑" pitchFamily="34" charset="-122"/>
              </a:rPr>
              <a:t>feature</a:t>
            </a:r>
            <a:endParaRPr lang="zh-CN" altLang="en-US" sz="1600" dirty="0">
              <a:solidFill>
                <a:srgbClr val="F2A849"/>
              </a:solidFill>
              <a:latin typeface="微软雅黑" pitchFamily="34" charset="-122"/>
              <a:ea typeface="微软雅黑" pitchFamily="34" charset="-122"/>
            </a:endParaRPr>
          </a:p>
        </p:txBody>
      </p:sp>
      <p:grpSp>
        <p:nvGrpSpPr>
          <p:cNvPr id="10" name="组合 9"/>
          <p:cNvGrpSpPr/>
          <p:nvPr/>
        </p:nvGrpSpPr>
        <p:grpSpPr>
          <a:xfrm>
            <a:off x="7260056" y="2525425"/>
            <a:ext cx="1152128" cy="1336468"/>
            <a:chOff x="1999874" y="1543476"/>
            <a:chExt cx="1152128" cy="1336468"/>
          </a:xfrm>
        </p:grpSpPr>
        <p:sp>
          <p:nvSpPr>
            <p:cNvPr id="8" name="椭圆 7"/>
            <p:cNvSpPr/>
            <p:nvPr/>
          </p:nvSpPr>
          <p:spPr>
            <a:xfrm>
              <a:off x="2159012" y="1794784"/>
              <a:ext cx="833853" cy="833853"/>
            </a:xfrm>
            <a:prstGeom prst="ellipse">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9736885">
              <a:off x="2028136" y="2154328"/>
              <a:ext cx="610929" cy="357480"/>
            </a:xfrm>
            <a:prstGeom prst="rect">
              <a:avLst/>
            </a:prstGeom>
            <a:solidFill>
              <a:srgbClr val="080808">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rot="5400000">
              <a:off x="1907704" y="1635646"/>
              <a:ext cx="1336468" cy="1152128"/>
            </a:xfrm>
            <a:custGeom>
              <a:avLst/>
              <a:gdLst/>
              <a:ahLst/>
              <a:cxnLst/>
              <a:rect l="l" t="t" r="r" b="b"/>
              <a:pathLst>
                <a:path w="1336468" h="1152128">
                  <a:moveTo>
                    <a:pt x="251308" y="576063"/>
                  </a:moveTo>
                  <a:cubicBezTo>
                    <a:pt x="251308" y="806325"/>
                    <a:pt x="437973" y="992990"/>
                    <a:pt x="668235" y="992990"/>
                  </a:cubicBezTo>
                  <a:cubicBezTo>
                    <a:pt x="898497" y="992990"/>
                    <a:pt x="1085162" y="806325"/>
                    <a:pt x="1085162" y="576063"/>
                  </a:cubicBezTo>
                  <a:cubicBezTo>
                    <a:pt x="1085162" y="345801"/>
                    <a:pt x="898497" y="159136"/>
                    <a:pt x="668235" y="159136"/>
                  </a:cubicBezTo>
                  <a:cubicBezTo>
                    <a:pt x="437973" y="159136"/>
                    <a:pt x="251308" y="345801"/>
                    <a:pt x="251308" y="576063"/>
                  </a:cubicBezTo>
                  <a:close/>
                  <a:moveTo>
                    <a:pt x="0" y="576064"/>
                  </a:moveTo>
                  <a:lnTo>
                    <a:pt x="288032" y="0"/>
                  </a:lnTo>
                  <a:lnTo>
                    <a:pt x="1048436" y="0"/>
                  </a:lnTo>
                  <a:lnTo>
                    <a:pt x="1336468" y="576064"/>
                  </a:lnTo>
                  <a:lnTo>
                    <a:pt x="1048436" y="1152128"/>
                  </a:lnTo>
                  <a:lnTo>
                    <a:pt x="288032" y="1152128"/>
                  </a:lnTo>
                  <a:close/>
                </a:path>
              </a:pathLst>
            </a:cu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8764" y="1951192"/>
              <a:ext cx="507937" cy="507937"/>
            </a:xfrm>
            <a:prstGeom prst="rect">
              <a:avLst/>
            </a:prstGeom>
          </p:spPr>
        </p:pic>
      </p:grpSp>
      <p:grpSp>
        <p:nvGrpSpPr>
          <p:cNvPr id="17" name="组合 16"/>
          <p:cNvGrpSpPr/>
          <p:nvPr/>
        </p:nvGrpSpPr>
        <p:grpSpPr>
          <a:xfrm>
            <a:off x="7519753" y="829866"/>
            <a:ext cx="855835" cy="992768"/>
            <a:chOff x="3275856" y="1896041"/>
            <a:chExt cx="855835" cy="992768"/>
          </a:xfrm>
        </p:grpSpPr>
        <p:sp>
          <p:nvSpPr>
            <p:cNvPr id="12" name="椭圆 11"/>
            <p:cNvSpPr/>
            <p:nvPr/>
          </p:nvSpPr>
          <p:spPr>
            <a:xfrm>
              <a:off x="3394069" y="2082719"/>
              <a:ext cx="619411" cy="61941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9736885">
              <a:off x="3296850" y="2349799"/>
              <a:ext cx="453816" cy="265547"/>
            </a:xfrm>
            <a:prstGeom prst="rect">
              <a:avLst/>
            </a:prstGeom>
            <a:solidFill>
              <a:srgbClr val="080808">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4"/>
            <p:cNvSpPr/>
            <p:nvPr/>
          </p:nvSpPr>
          <p:spPr>
            <a:xfrm rot="5400000">
              <a:off x="3207390" y="1964507"/>
              <a:ext cx="992768" cy="855835"/>
            </a:xfrm>
            <a:custGeom>
              <a:avLst/>
              <a:gdLst/>
              <a:ahLst/>
              <a:cxnLst/>
              <a:rect l="l" t="t" r="r" b="b"/>
              <a:pathLst>
                <a:path w="1336468" h="1152128">
                  <a:moveTo>
                    <a:pt x="251308" y="576063"/>
                  </a:moveTo>
                  <a:cubicBezTo>
                    <a:pt x="251308" y="806325"/>
                    <a:pt x="437973" y="992990"/>
                    <a:pt x="668235" y="992990"/>
                  </a:cubicBezTo>
                  <a:cubicBezTo>
                    <a:pt x="898497" y="992990"/>
                    <a:pt x="1085162" y="806325"/>
                    <a:pt x="1085162" y="576063"/>
                  </a:cubicBezTo>
                  <a:cubicBezTo>
                    <a:pt x="1085162" y="345801"/>
                    <a:pt x="898497" y="159136"/>
                    <a:pt x="668235" y="159136"/>
                  </a:cubicBezTo>
                  <a:cubicBezTo>
                    <a:pt x="437973" y="159136"/>
                    <a:pt x="251308" y="345801"/>
                    <a:pt x="251308" y="576063"/>
                  </a:cubicBezTo>
                  <a:close/>
                  <a:moveTo>
                    <a:pt x="0" y="576064"/>
                  </a:moveTo>
                  <a:lnTo>
                    <a:pt x="288032" y="0"/>
                  </a:lnTo>
                  <a:lnTo>
                    <a:pt x="1048436" y="0"/>
                  </a:lnTo>
                  <a:lnTo>
                    <a:pt x="1336468" y="576064"/>
                  </a:lnTo>
                  <a:lnTo>
                    <a:pt x="1048436" y="1152128"/>
                  </a:lnTo>
                  <a:lnTo>
                    <a:pt x="288032" y="115212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7880" y="2198904"/>
              <a:ext cx="377311" cy="377311"/>
            </a:xfrm>
            <a:prstGeom prst="rect">
              <a:avLst/>
            </a:prstGeom>
          </p:spPr>
        </p:pic>
      </p:grpSp>
      <p:grpSp>
        <p:nvGrpSpPr>
          <p:cNvPr id="18" name="组合 17"/>
          <p:cNvGrpSpPr/>
          <p:nvPr/>
        </p:nvGrpSpPr>
        <p:grpSpPr>
          <a:xfrm>
            <a:off x="7053460" y="1709624"/>
            <a:ext cx="773795" cy="897601"/>
            <a:chOff x="3275856" y="1896041"/>
            <a:chExt cx="855835" cy="992768"/>
          </a:xfrm>
        </p:grpSpPr>
        <p:sp>
          <p:nvSpPr>
            <p:cNvPr id="19" name="椭圆 18"/>
            <p:cNvSpPr/>
            <p:nvPr/>
          </p:nvSpPr>
          <p:spPr>
            <a:xfrm>
              <a:off x="3394069" y="2082719"/>
              <a:ext cx="619411" cy="61941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9736885">
              <a:off x="3296850" y="2349799"/>
              <a:ext cx="453816" cy="265547"/>
            </a:xfrm>
            <a:prstGeom prst="rect">
              <a:avLst/>
            </a:prstGeom>
            <a:solidFill>
              <a:srgbClr val="080808">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4"/>
            <p:cNvSpPr/>
            <p:nvPr/>
          </p:nvSpPr>
          <p:spPr>
            <a:xfrm rot="5400000">
              <a:off x="3207390" y="1964507"/>
              <a:ext cx="992768" cy="855835"/>
            </a:xfrm>
            <a:custGeom>
              <a:avLst/>
              <a:gdLst/>
              <a:ahLst/>
              <a:cxnLst/>
              <a:rect l="l" t="t" r="r" b="b"/>
              <a:pathLst>
                <a:path w="1336468" h="1152128">
                  <a:moveTo>
                    <a:pt x="251308" y="576063"/>
                  </a:moveTo>
                  <a:cubicBezTo>
                    <a:pt x="251308" y="806325"/>
                    <a:pt x="437973" y="992990"/>
                    <a:pt x="668235" y="992990"/>
                  </a:cubicBezTo>
                  <a:cubicBezTo>
                    <a:pt x="898497" y="992990"/>
                    <a:pt x="1085162" y="806325"/>
                    <a:pt x="1085162" y="576063"/>
                  </a:cubicBezTo>
                  <a:cubicBezTo>
                    <a:pt x="1085162" y="345801"/>
                    <a:pt x="898497" y="159136"/>
                    <a:pt x="668235" y="159136"/>
                  </a:cubicBezTo>
                  <a:cubicBezTo>
                    <a:pt x="437973" y="159136"/>
                    <a:pt x="251308" y="345801"/>
                    <a:pt x="251308" y="576063"/>
                  </a:cubicBezTo>
                  <a:close/>
                  <a:moveTo>
                    <a:pt x="0" y="576064"/>
                  </a:moveTo>
                  <a:lnTo>
                    <a:pt x="288032" y="0"/>
                  </a:lnTo>
                  <a:lnTo>
                    <a:pt x="1048436" y="0"/>
                  </a:lnTo>
                  <a:lnTo>
                    <a:pt x="1336468" y="576064"/>
                  </a:lnTo>
                  <a:lnTo>
                    <a:pt x="1048436" y="1152128"/>
                  </a:lnTo>
                  <a:lnTo>
                    <a:pt x="288032" y="1152128"/>
                  </a:lnTo>
                  <a:close/>
                </a:path>
              </a:pathLst>
            </a:cu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880" y="2198904"/>
              <a:ext cx="377311" cy="377311"/>
            </a:xfrm>
            <a:prstGeom prst="rect">
              <a:avLst/>
            </a:prstGeom>
          </p:spPr>
        </p:pic>
      </p:grpSp>
      <p:sp>
        <p:nvSpPr>
          <p:cNvPr id="23" name="六边形 22"/>
          <p:cNvSpPr/>
          <p:nvPr/>
        </p:nvSpPr>
        <p:spPr>
          <a:xfrm rot="5400000">
            <a:off x="400967" y="1345749"/>
            <a:ext cx="648072" cy="558683"/>
          </a:xfrm>
          <a:prstGeom prst="hexagon">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p:cNvSpPr/>
          <p:nvPr/>
        </p:nvSpPr>
        <p:spPr>
          <a:xfrm rot="5400000">
            <a:off x="389019" y="2307388"/>
            <a:ext cx="648072" cy="558683"/>
          </a:xfrm>
          <a:prstGeom prst="hexag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p:nvSpPr>
        <p:spPr>
          <a:xfrm rot="5400000">
            <a:off x="385785" y="3347051"/>
            <a:ext cx="648072" cy="558683"/>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1175676" y="1508367"/>
            <a:ext cx="5240110" cy="584775"/>
          </a:xfrm>
          <a:prstGeom prst="rect">
            <a:avLst/>
          </a:prstGeom>
          <a:noFill/>
        </p:spPr>
        <p:txBody>
          <a:bodyPr wrap="square" rtlCol="0">
            <a:spAutoFit/>
          </a:bodyPr>
          <a:lstStyle/>
          <a:p>
            <a:r>
              <a:rPr lang="en-US" altLang="zh-CN" sz="1600" dirty="0">
                <a:solidFill>
                  <a:srgbClr val="F2A849"/>
                </a:solidFill>
              </a:rPr>
              <a:t>《TI-POOLING: transformation-invariant pooling for feature </a:t>
            </a:r>
          </a:p>
          <a:p>
            <a:r>
              <a:rPr lang="en-US" altLang="zh-CN" sz="1600" dirty="0">
                <a:solidFill>
                  <a:srgbClr val="F2A849"/>
                </a:solidFill>
              </a:rPr>
              <a:t>learning in Convolutional Neural Networks》 CVPR2016</a:t>
            </a:r>
          </a:p>
        </p:txBody>
      </p:sp>
      <p:sp>
        <p:nvSpPr>
          <p:cNvPr id="27" name="TextBox 26"/>
          <p:cNvSpPr txBox="1"/>
          <p:nvPr/>
        </p:nvSpPr>
        <p:spPr>
          <a:xfrm>
            <a:off x="1187624" y="1203598"/>
            <a:ext cx="3096344" cy="369332"/>
          </a:xfrm>
          <a:prstGeom prst="rect">
            <a:avLst/>
          </a:prstGeom>
          <a:noFill/>
        </p:spPr>
        <p:txBody>
          <a:bodyPr wrap="square" rtlCol="0">
            <a:spAutoFit/>
          </a:bodyPr>
          <a:lstStyle/>
          <a:p>
            <a:r>
              <a:rPr lang="en-US" altLang="zh-CN" b="1" dirty="0">
                <a:solidFill>
                  <a:srgbClr val="F2A849"/>
                </a:solidFill>
                <a:latin typeface="微软雅黑" pitchFamily="34" charset="-122"/>
                <a:ea typeface="微软雅黑" pitchFamily="34" charset="-122"/>
              </a:rPr>
              <a:t>Data </a:t>
            </a:r>
            <a:r>
              <a:rPr lang="en-US" altLang="zh-CN" b="1" dirty="0" smtClean="0">
                <a:solidFill>
                  <a:srgbClr val="F2A849"/>
                </a:solidFill>
                <a:latin typeface="微软雅黑" pitchFamily="34" charset="-122"/>
                <a:ea typeface="微软雅黑" pitchFamily="34" charset="-122"/>
              </a:rPr>
              <a:t>augmentation</a:t>
            </a:r>
            <a:endParaRPr lang="en-US" altLang="zh-CN" b="1" dirty="0">
              <a:solidFill>
                <a:srgbClr val="F2A849"/>
              </a:solidFill>
              <a:latin typeface="微软雅黑" pitchFamily="34" charset="-122"/>
              <a:ea typeface="微软雅黑" pitchFamily="34" charset="-122"/>
            </a:endParaRPr>
          </a:p>
        </p:txBody>
      </p:sp>
      <p:sp>
        <p:nvSpPr>
          <p:cNvPr id="28" name="TextBox 27"/>
          <p:cNvSpPr txBox="1"/>
          <p:nvPr/>
        </p:nvSpPr>
        <p:spPr>
          <a:xfrm>
            <a:off x="1175675" y="2491031"/>
            <a:ext cx="5052509" cy="584775"/>
          </a:xfrm>
          <a:prstGeom prst="rect">
            <a:avLst/>
          </a:prstGeom>
          <a:noFill/>
        </p:spPr>
        <p:txBody>
          <a:bodyPr wrap="square" rtlCol="0">
            <a:spAutoFit/>
          </a:bodyPr>
          <a:lstStyle/>
          <a:p>
            <a:r>
              <a:rPr lang="en-US" altLang="zh-CN" sz="1600" dirty="0">
                <a:solidFill>
                  <a:srgbClr val="00B050"/>
                </a:solidFill>
              </a:rPr>
              <a:t>《Orientation robust object detection in aerial images using deep convolutional neural network》 ICIP2015</a:t>
            </a:r>
          </a:p>
        </p:txBody>
      </p:sp>
      <p:sp>
        <p:nvSpPr>
          <p:cNvPr id="29" name="TextBox 28"/>
          <p:cNvSpPr txBox="1"/>
          <p:nvPr/>
        </p:nvSpPr>
        <p:spPr>
          <a:xfrm>
            <a:off x="1175676" y="2197845"/>
            <a:ext cx="2088233" cy="369332"/>
          </a:xfrm>
          <a:prstGeom prst="rect">
            <a:avLst/>
          </a:prstGeom>
          <a:noFill/>
        </p:spPr>
        <p:txBody>
          <a:bodyPr wrap="square" rtlCol="0">
            <a:spAutoFit/>
          </a:bodyPr>
          <a:lstStyle/>
          <a:p>
            <a:r>
              <a:rPr lang="en-US" altLang="zh-CN" b="1" dirty="0">
                <a:solidFill>
                  <a:srgbClr val="00B050"/>
                </a:solidFill>
                <a:latin typeface="微软雅黑" pitchFamily="34" charset="-122"/>
                <a:ea typeface="微软雅黑" pitchFamily="34" charset="-122"/>
              </a:rPr>
              <a:t>Feature fusion</a:t>
            </a:r>
            <a:endParaRPr lang="zh-CN" altLang="en-US" b="1" dirty="0">
              <a:solidFill>
                <a:srgbClr val="00B050"/>
              </a:solidFill>
              <a:latin typeface="微软雅黑" pitchFamily="34" charset="-122"/>
              <a:ea typeface="微软雅黑" pitchFamily="34" charset="-122"/>
            </a:endParaRPr>
          </a:p>
        </p:txBody>
      </p:sp>
      <p:sp>
        <p:nvSpPr>
          <p:cNvPr id="30" name="TextBox 29"/>
          <p:cNvSpPr txBox="1"/>
          <p:nvPr/>
        </p:nvSpPr>
        <p:spPr>
          <a:xfrm>
            <a:off x="1175675" y="3601348"/>
            <a:ext cx="5358833" cy="338554"/>
          </a:xfrm>
          <a:prstGeom prst="rect">
            <a:avLst/>
          </a:prstGeom>
          <a:noFill/>
        </p:spPr>
        <p:txBody>
          <a:bodyPr wrap="square" rtlCol="0">
            <a:spAutoFit/>
          </a:bodyPr>
          <a:lstStyle/>
          <a:p>
            <a:r>
              <a:rPr lang="en-US" altLang="zh-CN" sz="1600" dirty="0" smtClean="0">
                <a:solidFill>
                  <a:srgbClr val="00B0F0"/>
                </a:solidFill>
              </a:rPr>
              <a:t>《Oriented </a:t>
            </a:r>
            <a:r>
              <a:rPr lang="en-US" altLang="zh-CN" sz="1600" dirty="0">
                <a:solidFill>
                  <a:srgbClr val="00B0F0"/>
                </a:solidFill>
              </a:rPr>
              <a:t>Response </a:t>
            </a:r>
            <a:r>
              <a:rPr lang="en-US" altLang="zh-CN" sz="1600" dirty="0" smtClean="0">
                <a:solidFill>
                  <a:srgbClr val="00B0F0"/>
                </a:solidFill>
              </a:rPr>
              <a:t>Networks》CVPR2017</a:t>
            </a:r>
            <a:endParaRPr lang="zh-CN" altLang="en-US" sz="1600" dirty="0">
              <a:solidFill>
                <a:srgbClr val="00B0F0"/>
              </a:solidFill>
            </a:endParaRPr>
          </a:p>
        </p:txBody>
      </p:sp>
      <p:sp>
        <p:nvSpPr>
          <p:cNvPr id="31" name="TextBox 30"/>
          <p:cNvSpPr txBox="1"/>
          <p:nvPr/>
        </p:nvSpPr>
        <p:spPr>
          <a:xfrm>
            <a:off x="1187624" y="3296579"/>
            <a:ext cx="3888432" cy="369332"/>
          </a:xfrm>
          <a:prstGeom prst="rect">
            <a:avLst/>
          </a:prstGeom>
          <a:noFill/>
        </p:spPr>
        <p:txBody>
          <a:bodyPr wrap="square" rtlCol="0">
            <a:spAutoFit/>
          </a:bodyPr>
          <a:lstStyle/>
          <a:p>
            <a:r>
              <a:rPr lang="en-US" altLang="zh-CN" dirty="0">
                <a:solidFill>
                  <a:srgbClr val="00B0F0"/>
                </a:solidFill>
                <a:latin typeface="微软雅黑" pitchFamily="34" charset="-122"/>
                <a:ea typeface="微软雅黑" pitchFamily="34" charset="-122"/>
              </a:rPr>
              <a:t>Enhanced convolution kernel</a:t>
            </a:r>
            <a:endParaRPr lang="zh-CN" altLang="en-US" dirty="0">
              <a:solidFill>
                <a:srgbClr val="00B0F0"/>
              </a:solidFill>
              <a:latin typeface="微软雅黑" pitchFamily="34" charset="-122"/>
              <a:ea typeface="微软雅黑" pitchFamily="34" charset="-122"/>
            </a:endParaRPr>
          </a:p>
        </p:txBody>
      </p:sp>
      <p:sp>
        <p:nvSpPr>
          <p:cNvPr id="32" name="六边形 31"/>
          <p:cNvSpPr/>
          <p:nvPr/>
        </p:nvSpPr>
        <p:spPr>
          <a:xfrm rot="5400000">
            <a:off x="385784" y="4219531"/>
            <a:ext cx="648072" cy="558683"/>
          </a:xfrm>
          <a:prstGeom prst="hexag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29"/>
          <p:cNvSpPr txBox="1"/>
          <p:nvPr/>
        </p:nvSpPr>
        <p:spPr>
          <a:xfrm>
            <a:off x="1175676" y="4388687"/>
            <a:ext cx="4895055" cy="584775"/>
          </a:xfrm>
          <a:prstGeom prst="rect">
            <a:avLst/>
          </a:prstGeom>
          <a:noFill/>
        </p:spPr>
        <p:txBody>
          <a:bodyPr wrap="square" rtlCol="0">
            <a:spAutoFit/>
          </a:bodyPr>
          <a:lstStyle/>
          <a:p>
            <a:r>
              <a:rPr lang="en-US" altLang="zh-CN" sz="1600" dirty="0">
                <a:solidFill>
                  <a:srgbClr val="92D050"/>
                </a:solidFill>
              </a:rPr>
              <a:t>《A Discriminative Feature Learning Approach for Deep Face Recognition》ECCV2016</a:t>
            </a:r>
          </a:p>
        </p:txBody>
      </p:sp>
      <p:sp>
        <p:nvSpPr>
          <p:cNvPr id="34" name="TextBox 30"/>
          <p:cNvSpPr txBox="1"/>
          <p:nvPr/>
        </p:nvSpPr>
        <p:spPr>
          <a:xfrm>
            <a:off x="1187624" y="4083918"/>
            <a:ext cx="2448272" cy="369332"/>
          </a:xfrm>
          <a:prstGeom prst="rect">
            <a:avLst/>
          </a:prstGeom>
          <a:noFill/>
        </p:spPr>
        <p:txBody>
          <a:bodyPr wrap="square" rtlCol="0">
            <a:spAutoFit/>
          </a:bodyPr>
          <a:lstStyle/>
          <a:p>
            <a:r>
              <a:rPr lang="en-US" altLang="zh-CN" b="1" dirty="0">
                <a:solidFill>
                  <a:srgbClr val="92D050"/>
                </a:solidFill>
                <a:latin typeface="微软雅黑" pitchFamily="34" charset="-122"/>
                <a:ea typeface="微软雅黑" pitchFamily="34" charset="-122"/>
              </a:rPr>
              <a:t>New loss function</a:t>
            </a:r>
            <a:endParaRPr lang="zh-CN" altLang="en-US" b="1" dirty="0">
              <a:solidFill>
                <a:srgbClr val="92D050"/>
              </a:solidFill>
              <a:latin typeface="微软雅黑" pitchFamily="34" charset="-122"/>
              <a:ea typeface="微软雅黑" pitchFamily="34" charset="-122"/>
            </a:endParaRPr>
          </a:p>
        </p:txBody>
      </p:sp>
    </p:spTree>
    <p:extLst>
      <p:ext uri="{BB962C8B-B14F-4D97-AF65-F5344CB8AC3E}">
        <p14:creationId xmlns:p14="http://schemas.microsoft.com/office/powerpoint/2010/main" val="11426045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anim calcmode="lin" valueType="num">
                                      <p:cBhvr>
                                        <p:cTn id="42" dur="1000" fill="hold"/>
                                        <p:tgtEl>
                                          <p:spTgt spid="25"/>
                                        </p:tgtEl>
                                        <p:attrNameLst>
                                          <p:attrName>ppt_x</p:attrName>
                                        </p:attrNameLst>
                                      </p:cBhvr>
                                      <p:tavLst>
                                        <p:tav tm="0">
                                          <p:val>
                                            <p:strVal val="#ppt_x"/>
                                          </p:val>
                                        </p:tav>
                                        <p:tav tm="100000">
                                          <p:val>
                                            <p:strVal val="#ppt_x"/>
                                          </p:val>
                                        </p:tav>
                                      </p:tavLst>
                                    </p:anim>
                                    <p:anim calcmode="lin" valueType="num">
                                      <p:cBhvr>
                                        <p:cTn id="43" dur="1000" fill="hold"/>
                                        <p:tgtEl>
                                          <p:spTgt spid="2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1000"/>
                                        <p:tgtEl>
                                          <p:spTgt spid="32"/>
                                        </p:tgtEl>
                                      </p:cBhvr>
                                    </p:animEffect>
                                    <p:anim calcmode="lin" valueType="num">
                                      <p:cBhvr>
                                        <p:cTn id="59" dur="1000" fill="hold"/>
                                        <p:tgtEl>
                                          <p:spTgt spid="32"/>
                                        </p:tgtEl>
                                        <p:attrNameLst>
                                          <p:attrName>ppt_x</p:attrName>
                                        </p:attrNameLst>
                                      </p:cBhvr>
                                      <p:tavLst>
                                        <p:tav tm="0">
                                          <p:val>
                                            <p:strVal val="#ppt_x"/>
                                          </p:val>
                                        </p:tav>
                                        <p:tav tm="100000">
                                          <p:val>
                                            <p:strVal val="#ppt_x"/>
                                          </p:val>
                                        </p:tav>
                                      </p:tavLst>
                                    </p:anim>
                                    <p:anim calcmode="lin" valueType="num">
                                      <p:cBhvr>
                                        <p:cTn id="60" dur="1000" fill="hold"/>
                                        <p:tgtEl>
                                          <p:spTgt spid="3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anim calcmode="lin" valueType="num">
                                      <p:cBhvr>
                                        <p:cTn id="69" dur="1000" fill="hold"/>
                                        <p:tgtEl>
                                          <p:spTgt spid="33"/>
                                        </p:tgtEl>
                                        <p:attrNameLst>
                                          <p:attrName>ppt_x</p:attrName>
                                        </p:attrNameLst>
                                      </p:cBhvr>
                                      <p:tavLst>
                                        <p:tav tm="0">
                                          <p:val>
                                            <p:strVal val="#ppt_x"/>
                                          </p:val>
                                        </p:tav>
                                        <p:tav tm="100000">
                                          <p:val>
                                            <p:strVal val="#ppt_x"/>
                                          </p:val>
                                        </p:tav>
                                      </p:tavLst>
                                    </p:anim>
                                    <p:anim calcmode="lin" valueType="num">
                                      <p:cBhvr>
                                        <p:cTn id="7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p:bldP spid="27" grpId="0"/>
      <p:bldP spid="28" grpId="0"/>
      <p:bldP spid="29" grpId="0"/>
      <p:bldP spid="30" grpId="0"/>
      <p:bldP spid="31" grpId="0"/>
      <p:bldP spid="32" grpId="0" animBg="1"/>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211960" y="1580198"/>
            <a:ext cx="4392488" cy="1862048"/>
          </a:xfrm>
          <a:prstGeom prst="rect">
            <a:avLst/>
          </a:prstGeom>
          <a:noFill/>
        </p:spPr>
        <p:txBody>
          <a:bodyPr wrap="square" rtlCol="0">
            <a:spAutoFit/>
          </a:bodyPr>
          <a:lstStyle/>
          <a:p>
            <a:r>
              <a:rPr lang="en-US" altLang="zh-CN" sz="11500" dirty="0" smtClean="0">
                <a:solidFill>
                  <a:srgbClr val="00B0F0"/>
                </a:solidFill>
                <a:latin typeface="Adobe Gothic Std B" pitchFamily="34" charset="-128"/>
                <a:ea typeface="Adobe Gothic Std B" pitchFamily="34" charset="-128"/>
              </a:rPr>
              <a:t>Part 3</a:t>
            </a:r>
            <a:endParaRPr lang="zh-CN" altLang="en-US" sz="11500" dirty="0">
              <a:solidFill>
                <a:srgbClr val="00B0F0"/>
              </a:solidFill>
              <a:latin typeface="Adobe Gothic Std B" pitchFamily="34" charset="-128"/>
            </a:endParaRPr>
          </a:p>
        </p:txBody>
      </p:sp>
      <p:grpSp>
        <p:nvGrpSpPr>
          <p:cNvPr id="12" name="组合 11"/>
          <p:cNvGrpSpPr/>
          <p:nvPr/>
        </p:nvGrpSpPr>
        <p:grpSpPr>
          <a:xfrm>
            <a:off x="1259632" y="1373972"/>
            <a:ext cx="1889822" cy="2133882"/>
            <a:chOff x="1259632" y="1373972"/>
            <a:chExt cx="1889822" cy="2133882"/>
          </a:xfrm>
        </p:grpSpPr>
        <p:grpSp>
          <p:nvGrpSpPr>
            <p:cNvPr id="2" name="组合 1"/>
            <p:cNvGrpSpPr/>
            <p:nvPr/>
          </p:nvGrpSpPr>
          <p:grpSpPr>
            <a:xfrm>
              <a:off x="1259632" y="1373972"/>
              <a:ext cx="1889822" cy="2133882"/>
              <a:chOff x="1259632" y="1419622"/>
              <a:chExt cx="1152128" cy="1300919"/>
            </a:xfrm>
          </p:grpSpPr>
          <p:sp>
            <p:nvSpPr>
              <p:cNvPr id="3" name="椭圆 2"/>
              <p:cNvSpPr/>
              <p:nvPr/>
            </p:nvSpPr>
            <p:spPr>
              <a:xfrm>
                <a:off x="1259632" y="1419622"/>
                <a:ext cx="1152128" cy="115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647719" y="2483510"/>
              <a:ext cx="1299254" cy="548114"/>
            </a:xfrm>
            <a:prstGeom prst="rect">
              <a:avLst/>
            </a:prstGeom>
            <a:noFill/>
          </p:spPr>
          <p:txBody>
            <a:bodyPr wrap="square" rtlCol="0">
              <a:spAutoFit/>
            </a:bodyPr>
            <a:lstStyle/>
            <a:p>
              <a:r>
                <a:rPr lang="en-US" altLang="zh-CN" sz="3200" dirty="0" smtClean="0">
                  <a:solidFill>
                    <a:schemeClr val="bg1"/>
                  </a:solidFill>
                </a:rPr>
                <a:t>about</a:t>
              </a:r>
              <a:endParaRPr lang="zh-CN" altLang="en-US" sz="3200" dirty="0">
                <a:solidFill>
                  <a:schemeClr val="bg1"/>
                </a:solidFill>
              </a:endParaRPr>
            </a:p>
          </p:txBody>
        </p:sp>
        <p:sp>
          <p:nvSpPr>
            <p:cNvPr id="9" name="饼形 8"/>
            <p:cNvSpPr/>
            <p:nvPr/>
          </p:nvSpPr>
          <p:spPr>
            <a:xfrm>
              <a:off x="1803529" y="1667236"/>
              <a:ext cx="825279" cy="825279"/>
            </a:xfrm>
            <a:prstGeom prst="pie">
              <a:avLst>
                <a:gd name="adj1" fmla="val 0"/>
                <a:gd name="adj2" fmla="val 169362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饼形 10"/>
            <p:cNvSpPr/>
            <p:nvPr/>
          </p:nvSpPr>
          <p:spPr>
            <a:xfrm rot="18825945">
              <a:off x="1829617" y="1578742"/>
              <a:ext cx="918490" cy="918490"/>
            </a:xfrm>
            <a:prstGeom prst="pie">
              <a:avLst>
                <a:gd name="adj1" fmla="val 19821009"/>
                <a:gd name="adj2" fmla="val 27546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922422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48022"/>
            <a:ext cx="611560" cy="6115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3" name="TextBox 2"/>
          <p:cNvSpPr txBox="1"/>
          <p:nvPr/>
        </p:nvSpPr>
        <p:spPr>
          <a:xfrm>
            <a:off x="683567" y="448022"/>
            <a:ext cx="4747617" cy="369332"/>
          </a:xfrm>
          <a:prstGeom prst="rect">
            <a:avLst/>
          </a:prstGeom>
          <a:noFill/>
        </p:spPr>
        <p:txBody>
          <a:bodyPr wrap="square" rtlCol="0">
            <a:spAutoFit/>
          </a:bodyPr>
          <a:lstStyle/>
          <a:p>
            <a:r>
              <a:rPr lang="en-US" altLang="zh-CN" dirty="0" smtClean="0">
                <a:solidFill>
                  <a:srgbClr val="00B0F0"/>
                </a:solidFill>
                <a:latin typeface="微软雅黑" pitchFamily="34" charset="-122"/>
                <a:ea typeface="微软雅黑" pitchFamily="34" charset="-122"/>
              </a:rPr>
              <a:t>Gabor Convolution </a:t>
            </a:r>
            <a:r>
              <a:rPr lang="en-US" altLang="zh-CN" dirty="0" err="1" smtClean="0">
                <a:solidFill>
                  <a:srgbClr val="00B0F0"/>
                </a:solidFill>
                <a:latin typeface="微软雅黑" pitchFamily="34" charset="-122"/>
                <a:ea typeface="微软雅黑" pitchFamily="34" charset="-122"/>
              </a:rPr>
              <a:t>Nesworks</a:t>
            </a:r>
            <a:endParaRPr lang="zh-CN" altLang="en-US" dirty="0">
              <a:solidFill>
                <a:srgbClr val="00B0F0"/>
              </a:solidFill>
              <a:latin typeface="微软雅黑" pitchFamily="34" charset="-122"/>
              <a:ea typeface="微软雅黑" pitchFamily="34" charset="-122"/>
            </a:endParaRPr>
          </a:p>
        </p:txBody>
      </p:sp>
      <p:sp>
        <p:nvSpPr>
          <p:cNvPr id="4" name="TextBox 3"/>
          <p:cNvSpPr txBox="1"/>
          <p:nvPr/>
        </p:nvSpPr>
        <p:spPr>
          <a:xfrm>
            <a:off x="709822" y="753802"/>
            <a:ext cx="2494025" cy="338554"/>
          </a:xfrm>
          <a:prstGeom prst="rect">
            <a:avLst/>
          </a:prstGeom>
          <a:noFill/>
        </p:spPr>
        <p:txBody>
          <a:bodyPr wrap="square" rtlCol="0">
            <a:spAutoFit/>
          </a:bodyPr>
          <a:lstStyle/>
          <a:p>
            <a:r>
              <a:rPr lang="en-US" altLang="zh-CN" sz="1600" dirty="0" smtClean="0">
                <a:solidFill>
                  <a:srgbClr val="00B0F0"/>
                </a:solidFill>
                <a:latin typeface="微软雅黑" pitchFamily="34" charset="-122"/>
                <a:ea typeface="微软雅黑" pitchFamily="34" charset="-122"/>
              </a:rPr>
              <a:t>--</a:t>
            </a:r>
            <a:r>
              <a:rPr lang="en-US" altLang="zh-CN" sz="1600" dirty="0" err="1" smtClean="0">
                <a:solidFill>
                  <a:srgbClr val="00B0F0"/>
                </a:solidFill>
                <a:latin typeface="微软雅黑" pitchFamily="34" charset="-122"/>
                <a:ea typeface="微软雅黑" pitchFamily="34" charset="-122"/>
              </a:rPr>
              <a:t>GoFs</a:t>
            </a:r>
            <a:r>
              <a:rPr lang="en-US" altLang="zh-CN" sz="1600" dirty="0" smtClean="0">
                <a:solidFill>
                  <a:srgbClr val="00B0F0"/>
                </a:solidFill>
                <a:latin typeface="微软雅黑" pitchFamily="34" charset="-122"/>
                <a:ea typeface="微软雅黑" pitchFamily="34" charset="-122"/>
              </a:rPr>
              <a:t> and GCN</a:t>
            </a:r>
            <a:endParaRPr lang="zh-CN" altLang="en-US" sz="1600" dirty="0">
              <a:solidFill>
                <a:srgbClr val="00B0F0"/>
              </a:solidFill>
              <a:latin typeface="微软雅黑" pitchFamily="34" charset="-122"/>
              <a:ea typeface="微软雅黑" pitchFamily="34" charset="-122"/>
            </a:endParaRPr>
          </a:p>
        </p:txBody>
      </p:sp>
      <p:sp>
        <p:nvSpPr>
          <p:cNvPr id="21" name="TextBox 20"/>
          <p:cNvSpPr txBox="1"/>
          <p:nvPr/>
        </p:nvSpPr>
        <p:spPr>
          <a:xfrm>
            <a:off x="683567" y="1131590"/>
            <a:ext cx="5328593" cy="338554"/>
          </a:xfrm>
          <a:prstGeom prst="rect">
            <a:avLst/>
          </a:prstGeom>
          <a:noFill/>
        </p:spPr>
        <p:txBody>
          <a:bodyPr wrap="square" rtlCol="0">
            <a:spAutoFit/>
          </a:bodyPr>
          <a:lstStyle/>
          <a:p>
            <a:r>
              <a:rPr lang="en-US" altLang="zh-CN" sz="1600" b="1" dirty="0">
                <a:solidFill>
                  <a:srgbClr val="054487"/>
                </a:solidFill>
                <a:latin typeface="微软雅黑" pitchFamily="34" charset="-122"/>
                <a:ea typeface="微软雅黑" pitchFamily="34" charset="-122"/>
              </a:rPr>
              <a:t>Convolutional Gabor orientation Filters (</a:t>
            </a:r>
            <a:r>
              <a:rPr lang="en-US" altLang="zh-CN" sz="1600" b="1" dirty="0" err="1">
                <a:solidFill>
                  <a:srgbClr val="054487"/>
                </a:solidFill>
                <a:latin typeface="微软雅黑" pitchFamily="34" charset="-122"/>
                <a:ea typeface="微软雅黑" pitchFamily="34" charset="-122"/>
              </a:rPr>
              <a:t>GoFs</a:t>
            </a:r>
            <a:r>
              <a:rPr lang="en-US" altLang="zh-CN" sz="1600" b="1" dirty="0">
                <a:solidFill>
                  <a:srgbClr val="054487"/>
                </a:solidFill>
                <a:latin typeface="微软雅黑" pitchFamily="34" charset="-122"/>
                <a:ea typeface="微软雅黑" pitchFamily="34" charset="-122"/>
              </a:rPr>
              <a:t>)</a:t>
            </a:r>
            <a:endParaRPr lang="zh-CN" altLang="en-US" sz="1600" b="1" dirty="0">
              <a:solidFill>
                <a:srgbClr val="054487"/>
              </a:solidFill>
              <a:latin typeface="微软雅黑" pitchFamily="34" charset="-122"/>
              <a:ea typeface="微软雅黑" pitchFamily="34" charset="-122"/>
            </a:endParaRPr>
          </a:p>
        </p:txBody>
      </p:sp>
      <p:sp>
        <p:nvSpPr>
          <p:cNvPr id="25" name="TextBox 24"/>
          <p:cNvSpPr txBox="1"/>
          <p:nvPr/>
        </p:nvSpPr>
        <p:spPr>
          <a:xfrm>
            <a:off x="683567" y="3219822"/>
            <a:ext cx="2088233" cy="338554"/>
          </a:xfrm>
          <a:prstGeom prst="rect">
            <a:avLst/>
          </a:prstGeom>
          <a:noFill/>
        </p:spPr>
        <p:txBody>
          <a:bodyPr wrap="square" rtlCol="0">
            <a:spAutoFit/>
          </a:bodyPr>
          <a:lstStyle/>
          <a:p>
            <a:r>
              <a:rPr lang="en-US" altLang="zh-CN" sz="1600" b="1" dirty="0">
                <a:solidFill>
                  <a:srgbClr val="054487"/>
                </a:solidFill>
                <a:latin typeface="微软雅黑" pitchFamily="34" charset="-122"/>
                <a:ea typeface="微软雅黑" pitchFamily="34" charset="-122"/>
              </a:rPr>
              <a:t>GCN convolution</a:t>
            </a:r>
            <a:endParaRPr lang="zh-CN" altLang="en-US" sz="1600" b="1" dirty="0">
              <a:solidFill>
                <a:srgbClr val="054487"/>
              </a:solidFill>
              <a:latin typeface="微软雅黑" pitchFamily="34" charset="-122"/>
              <a:ea typeface="微软雅黑" pitchFamily="34" charset="-122"/>
            </a:endParaRPr>
          </a:p>
        </p:txBody>
      </p:sp>
      <p:pic>
        <p:nvPicPr>
          <p:cNvPr id="8" name="图片 7"/>
          <p:cNvPicPr>
            <a:picLocks noChangeAspect="1"/>
          </p:cNvPicPr>
          <p:nvPr/>
        </p:nvPicPr>
        <p:blipFill>
          <a:blip r:embed="rId3"/>
          <a:stretch>
            <a:fillRect/>
          </a:stretch>
        </p:blipFill>
        <p:spPr>
          <a:xfrm>
            <a:off x="1573917" y="1491630"/>
            <a:ext cx="3194125" cy="1554537"/>
          </a:xfrm>
          <a:prstGeom prst="rect">
            <a:avLst/>
          </a:prstGeom>
        </p:spPr>
      </p:pic>
      <p:pic>
        <p:nvPicPr>
          <p:cNvPr id="9" name="图片 8"/>
          <p:cNvPicPr>
            <a:picLocks noChangeAspect="1"/>
          </p:cNvPicPr>
          <p:nvPr/>
        </p:nvPicPr>
        <p:blipFill>
          <a:blip r:embed="rId4"/>
          <a:stretch>
            <a:fillRect/>
          </a:stretch>
        </p:blipFill>
        <p:spPr>
          <a:xfrm>
            <a:off x="1547664" y="3579862"/>
            <a:ext cx="3223554" cy="1281654"/>
          </a:xfrm>
          <a:prstGeom prst="rect">
            <a:avLst/>
          </a:prstGeom>
        </p:spPr>
      </p:pic>
      <p:pic>
        <p:nvPicPr>
          <p:cNvPr id="33" name="图片 32"/>
          <p:cNvPicPr>
            <a:picLocks noChangeAspect="1"/>
          </p:cNvPicPr>
          <p:nvPr/>
        </p:nvPicPr>
        <p:blipFill>
          <a:blip r:embed="rId5"/>
          <a:stretch>
            <a:fillRect/>
          </a:stretch>
        </p:blipFill>
        <p:spPr>
          <a:xfrm>
            <a:off x="5767766" y="1635646"/>
            <a:ext cx="1828570" cy="524938"/>
          </a:xfrm>
          <a:prstGeom prst="rect">
            <a:avLst/>
          </a:prstGeom>
        </p:spPr>
      </p:pic>
      <p:pic>
        <p:nvPicPr>
          <p:cNvPr id="34" name="图片 33"/>
          <p:cNvPicPr>
            <a:picLocks noChangeAspect="1"/>
          </p:cNvPicPr>
          <p:nvPr/>
        </p:nvPicPr>
        <p:blipFill>
          <a:blip r:embed="rId6"/>
          <a:stretch>
            <a:fillRect/>
          </a:stretch>
        </p:blipFill>
        <p:spPr>
          <a:xfrm>
            <a:off x="5767765" y="2263964"/>
            <a:ext cx="1828571" cy="523810"/>
          </a:xfrm>
          <a:prstGeom prst="rect">
            <a:avLst/>
          </a:prstGeom>
        </p:spPr>
      </p:pic>
      <p:cxnSp>
        <p:nvCxnSpPr>
          <p:cNvPr id="36" name="直接箭头连接符 35"/>
          <p:cNvCxnSpPr/>
          <p:nvPr/>
        </p:nvCxnSpPr>
        <p:spPr>
          <a:xfrm>
            <a:off x="4860032" y="2160585"/>
            <a:ext cx="72008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860033" y="4227934"/>
            <a:ext cx="72008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7"/>
          <a:stretch>
            <a:fillRect/>
          </a:stretch>
        </p:blipFill>
        <p:spPr>
          <a:xfrm>
            <a:off x="5728974" y="3579862"/>
            <a:ext cx="1857143" cy="552381"/>
          </a:xfrm>
          <a:prstGeom prst="rect">
            <a:avLst/>
          </a:prstGeom>
        </p:spPr>
      </p:pic>
      <p:pic>
        <p:nvPicPr>
          <p:cNvPr id="39" name="图片 38"/>
          <p:cNvPicPr>
            <a:picLocks noChangeAspect="1"/>
          </p:cNvPicPr>
          <p:nvPr/>
        </p:nvPicPr>
        <p:blipFill>
          <a:blip r:embed="rId8"/>
          <a:stretch>
            <a:fillRect/>
          </a:stretch>
        </p:blipFill>
        <p:spPr>
          <a:xfrm>
            <a:off x="5728974" y="4247435"/>
            <a:ext cx="1867363" cy="628571"/>
          </a:xfrm>
          <a:prstGeom prst="rect">
            <a:avLst/>
          </a:prstGeom>
        </p:spPr>
      </p:pic>
    </p:spTree>
    <p:extLst>
      <p:ext uri="{BB962C8B-B14F-4D97-AF65-F5344CB8AC3E}">
        <p14:creationId xmlns:p14="http://schemas.microsoft.com/office/powerpoint/2010/main" val="972257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67494"/>
            <a:ext cx="611560" cy="6115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2"/>
          <p:cNvSpPr txBox="1"/>
          <p:nvPr/>
        </p:nvSpPr>
        <p:spPr>
          <a:xfrm>
            <a:off x="2958519" y="573139"/>
            <a:ext cx="4747617" cy="369332"/>
          </a:xfrm>
          <a:prstGeom prst="rect">
            <a:avLst/>
          </a:prstGeom>
          <a:noFill/>
        </p:spPr>
        <p:txBody>
          <a:bodyPr wrap="square" rtlCol="0">
            <a:spAutoFit/>
          </a:bodyPr>
          <a:lstStyle/>
          <a:p>
            <a:r>
              <a:rPr lang="en-US" altLang="zh-CN" dirty="0" smtClean="0">
                <a:solidFill>
                  <a:srgbClr val="00B0F0"/>
                </a:solidFill>
                <a:latin typeface="微软雅黑" pitchFamily="34" charset="-122"/>
                <a:ea typeface="微软雅黑" pitchFamily="34" charset="-122"/>
              </a:rPr>
              <a:t>Gabor Convolution </a:t>
            </a:r>
            <a:r>
              <a:rPr lang="en-US" altLang="zh-CN" dirty="0" err="1" smtClean="0">
                <a:solidFill>
                  <a:srgbClr val="00B0F0"/>
                </a:solidFill>
                <a:latin typeface="微软雅黑" pitchFamily="34" charset="-122"/>
                <a:ea typeface="微软雅黑" pitchFamily="34" charset="-122"/>
              </a:rPr>
              <a:t>Nesworks</a:t>
            </a:r>
            <a:endParaRPr lang="zh-CN" altLang="en-US" dirty="0">
              <a:solidFill>
                <a:srgbClr val="00B0F0"/>
              </a:solidFill>
              <a:latin typeface="微软雅黑" pitchFamily="34" charset="-122"/>
              <a:ea typeface="微软雅黑" pitchFamily="34" charset="-122"/>
            </a:endParaRPr>
          </a:p>
        </p:txBody>
      </p:sp>
      <p:sp>
        <p:nvSpPr>
          <p:cNvPr id="5" name="TextBox 3"/>
          <p:cNvSpPr txBox="1"/>
          <p:nvPr/>
        </p:nvSpPr>
        <p:spPr>
          <a:xfrm>
            <a:off x="709822" y="573274"/>
            <a:ext cx="2494025" cy="338554"/>
          </a:xfrm>
          <a:prstGeom prst="rect">
            <a:avLst/>
          </a:prstGeom>
          <a:noFill/>
        </p:spPr>
        <p:txBody>
          <a:bodyPr wrap="square" rtlCol="0">
            <a:spAutoFit/>
          </a:bodyPr>
          <a:lstStyle/>
          <a:p>
            <a:r>
              <a:rPr lang="en-US" altLang="zh-CN" sz="1600" dirty="0" smtClean="0">
                <a:solidFill>
                  <a:srgbClr val="00B0F0"/>
                </a:solidFill>
                <a:latin typeface="微软雅黑" pitchFamily="34" charset="-122"/>
                <a:ea typeface="微软雅黑" pitchFamily="34" charset="-122"/>
              </a:rPr>
              <a:t>--</a:t>
            </a:r>
            <a:r>
              <a:rPr lang="en-US" altLang="zh-CN" sz="1600" dirty="0" err="1" smtClean="0">
                <a:solidFill>
                  <a:srgbClr val="00B0F0"/>
                </a:solidFill>
                <a:latin typeface="微软雅黑" pitchFamily="34" charset="-122"/>
                <a:ea typeface="微软雅黑" pitchFamily="34" charset="-122"/>
              </a:rPr>
              <a:t>GoFs</a:t>
            </a:r>
            <a:r>
              <a:rPr lang="en-US" altLang="zh-CN" sz="1600" dirty="0" smtClean="0">
                <a:solidFill>
                  <a:srgbClr val="00B0F0"/>
                </a:solidFill>
                <a:latin typeface="微软雅黑" pitchFamily="34" charset="-122"/>
                <a:ea typeface="微软雅黑" pitchFamily="34" charset="-122"/>
              </a:rPr>
              <a:t> and GCN</a:t>
            </a:r>
            <a:endParaRPr lang="zh-CN" altLang="en-US" sz="1600" dirty="0">
              <a:solidFill>
                <a:srgbClr val="00B0F0"/>
              </a:solidFill>
              <a:latin typeface="微软雅黑" pitchFamily="34" charset="-122"/>
              <a:ea typeface="微软雅黑" pitchFamily="34" charset="-122"/>
            </a:endParaRPr>
          </a:p>
        </p:txBody>
      </p:sp>
      <p:pic>
        <p:nvPicPr>
          <p:cNvPr id="6" name="图片 5"/>
          <p:cNvPicPr>
            <a:picLocks noChangeAspect="1"/>
          </p:cNvPicPr>
          <p:nvPr/>
        </p:nvPicPr>
        <p:blipFill>
          <a:blip r:embed="rId2"/>
          <a:stretch>
            <a:fillRect/>
          </a:stretch>
        </p:blipFill>
        <p:spPr>
          <a:xfrm>
            <a:off x="745640" y="989539"/>
            <a:ext cx="4402424" cy="4030483"/>
          </a:xfrm>
          <a:prstGeom prst="rect">
            <a:avLst/>
          </a:prstGeom>
        </p:spPr>
      </p:pic>
      <p:sp>
        <p:nvSpPr>
          <p:cNvPr id="7" name="矩形 6"/>
          <p:cNvSpPr/>
          <p:nvPr/>
        </p:nvSpPr>
        <p:spPr>
          <a:xfrm>
            <a:off x="5652120" y="1707654"/>
            <a:ext cx="3168352" cy="2308324"/>
          </a:xfrm>
          <a:prstGeom prst="rect">
            <a:avLst/>
          </a:prstGeom>
        </p:spPr>
        <p:txBody>
          <a:bodyPr wrap="square">
            <a:spAutoFit/>
          </a:bodyPr>
          <a:lstStyle/>
          <a:p>
            <a:r>
              <a:rPr lang="en-US" altLang="zh-CN" sz="1200" dirty="0" smtClean="0">
                <a:solidFill>
                  <a:srgbClr val="000066"/>
                </a:solidFill>
                <a:latin typeface="Times New Roman" panose="02020603050405020304" pitchFamily="18" charset="0"/>
                <a:cs typeface="Times New Roman" panose="02020603050405020304" pitchFamily="18" charset="0"/>
              </a:rPr>
              <a:t>Visualization </a:t>
            </a:r>
            <a:r>
              <a:rPr lang="en-US" altLang="zh-CN" sz="1200" dirty="0">
                <a:solidFill>
                  <a:srgbClr val="000066"/>
                </a:solidFill>
                <a:latin typeface="Times New Roman" panose="02020603050405020304" pitchFamily="18" charset="0"/>
                <a:cs typeface="Times New Roman" panose="02020603050405020304" pitchFamily="18" charset="0"/>
              </a:rPr>
              <a:t>of the first Gabor Convolution Layer. Each row represents a group</a:t>
            </a:r>
            <a:br>
              <a:rPr lang="en-US" altLang="zh-CN" sz="1200" dirty="0">
                <a:solidFill>
                  <a:srgbClr val="000066"/>
                </a:solidFill>
                <a:latin typeface="Times New Roman" panose="02020603050405020304" pitchFamily="18" charset="0"/>
                <a:cs typeface="Times New Roman" panose="02020603050405020304" pitchFamily="18" charset="0"/>
              </a:rPr>
            </a:br>
            <a:r>
              <a:rPr lang="en-US" altLang="zh-CN" sz="1200" dirty="0">
                <a:solidFill>
                  <a:srgbClr val="000066"/>
                </a:solidFill>
                <a:latin typeface="Times New Roman" panose="02020603050405020304" pitchFamily="18" charset="0"/>
                <a:cs typeface="Times New Roman" panose="02020603050405020304" pitchFamily="18" charset="0"/>
              </a:rPr>
              <a:t>of GOFs and its corresponding feature map. i.e. (</a:t>
            </a:r>
            <a:r>
              <a:rPr lang="en-US" altLang="zh-CN" sz="1200" i="1" dirty="0">
                <a:solidFill>
                  <a:srgbClr val="000066"/>
                </a:solidFill>
                <a:latin typeface="Times New Roman" panose="02020603050405020304" pitchFamily="18" charset="0"/>
                <a:cs typeface="Times New Roman" panose="02020603050405020304" pitchFamily="18" charset="0"/>
              </a:rPr>
              <a:t>C</a:t>
            </a:r>
            <a:r>
              <a:rPr lang="en-US" altLang="zh-CN" sz="1050" dirty="0">
                <a:solidFill>
                  <a:srgbClr val="000066"/>
                </a:solidFill>
                <a:latin typeface="Times New Roman" panose="02020603050405020304" pitchFamily="18" charset="0"/>
                <a:cs typeface="Times New Roman" panose="02020603050405020304" pitchFamily="18" charset="0"/>
              </a:rPr>
              <a:t>10</a:t>
            </a:r>
            <a:r>
              <a:rPr lang="en-US" altLang="zh-CN" sz="1050" i="1" dirty="0">
                <a:solidFill>
                  <a:srgbClr val="000066"/>
                </a:solidFill>
                <a:latin typeface="Times New Roman" panose="02020603050405020304" pitchFamily="18" charset="0"/>
                <a:cs typeface="Times New Roman" panose="02020603050405020304" pitchFamily="18" charset="0"/>
              </a:rPr>
              <a:t>;</a:t>
            </a:r>
            <a:r>
              <a:rPr lang="en-US" altLang="zh-CN" sz="1050" dirty="0">
                <a:solidFill>
                  <a:srgbClr val="000066"/>
                </a:solidFill>
                <a:latin typeface="Times New Roman" panose="02020603050405020304" pitchFamily="18" charset="0"/>
                <a:cs typeface="Times New Roman" panose="02020603050405020304" pitchFamily="18" charset="0"/>
              </a:rPr>
              <a:t>1</a:t>
            </a:r>
            <a:r>
              <a:rPr lang="en-US" altLang="zh-CN" sz="1200" i="1" dirty="0">
                <a:solidFill>
                  <a:srgbClr val="000066"/>
                </a:solidFill>
                <a:latin typeface="Times New Roman" panose="02020603050405020304" pitchFamily="18" charset="0"/>
                <a:cs typeface="Times New Roman" panose="02020603050405020304" pitchFamily="18" charset="0"/>
              </a:rPr>
              <a:t>:::C</a:t>
            </a:r>
            <a:r>
              <a:rPr lang="en-US" altLang="zh-CN" sz="1050" dirty="0">
                <a:solidFill>
                  <a:srgbClr val="000066"/>
                </a:solidFill>
                <a:latin typeface="Times New Roman" panose="02020603050405020304" pitchFamily="18" charset="0"/>
                <a:cs typeface="Times New Roman" panose="02020603050405020304" pitchFamily="18" charset="0"/>
              </a:rPr>
              <a:t>10</a:t>
            </a:r>
            <a:r>
              <a:rPr lang="en-US" altLang="zh-CN" sz="1050" i="1" dirty="0">
                <a:solidFill>
                  <a:srgbClr val="000066"/>
                </a:solidFill>
                <a:latin typeface="Times New Roman" panose="02020603050405020304" pitchFamily="18" charset="0"/>
                <a:cs typeface="Times New Roman" panose="02020603050405020304" pitchFamily="18" charset="0"/>
              </a:rPr>
              <a:t>;</a:t>
            </a:r>
            <a:r>
              <a:rPr lang="en-US" altLang="zh-CN" sz="1050" dirty="0">
                <a:solidFill>
                  <a:srgbClr val="000066"/>
                </a:solidFill>
                <a:latin typeface="Times New Roman" panose="02020603050405020304" pitchFamily="18" charset="0"/>
                <a:cs typeface="Times New Roman" panose="02020603050405020304" pitchFamily="18" charset="0"/>
              </a:rPr>
              <a:t>4</a:t>
            </a:r>
            <a:r>
              <a:rPr lang="en-US" altLang="zh-CN" sz="1200" dirty="0">
                <a:solidFill>
                  <a:srgbClr val="000066"/>
                </a:solidFill>
                <a:latin typeface="Times New Roman" panose="02020603050405020304" pitchFamily="18" charset="0"/>
                <a:cs typeface="Times New Roman" panose="02020603050405020304" pitchFamily="18" charset="0"/>
              </a:rPr>
              <a:t>), which are signed by different color, are 4-orientation channel sub-kernels in 10th </a:t>
            </a:r>
            <a:r>
              <a:rPr lang="en-US" altLang="zh-CN" sz="1200" dirty="0" err="1">
                <a:solidFill>
                  <a:srgbClr val="000066"/>
                </a:solidFill>
                <a:latin typeface="Times New Roman" panose="02020603050405020304" pitchFamily="18" charset="0"/>
                <a:cs typeface="Times New Roman" panose="02020603050405020304" pitchFamily="18" charset="0"/>
              </a:rPr>
              <a:t>GoFs</a:t>
            </a:r>
            <a:r>
              <a:rPr lang="en-US" altLang="zh-CN" sz="1200" dirty="0">
                <a:solidFill>
                  <a:srgbClr val="000066"/>
                </a:solidFill>
                <a:latin typeface="Times New Roman" panose="02020603050405020304" pitchFamily="18" charset="0"/>
                <a:cs typeface="Times New Roman" panose="02020603050405020304" pitchFamily="18" charset="0"/>
              </a:rPr>
              <a:t>. The output feature map is</a:t>
            </a:r>
            <a:br>
              <a:rPr lang="en-US" altLang="zh-CN" sz="1200" dirty="0">
                <a:solidFill>
                  <a:srgbClr val="000066"/>
                </a:solidFill>
                <a:latin typeface="Times New Roman" panose="02020603050405020304" pitchFamily="18" charset="0"/>
                <a:cs typeface="Times New Roman" panose="02020603050405020304" pitchFamily="18" charset="0"/>
              </a:rPr>
            </a:br>
            <a:r>
              <a:rPr lang="en-US" altLang="zh-CN" sz="1200" dirty="0">
                <a:solidFill>
                  <a:srgbClr val="000066"/>
                </a:solidFill>
                <a:latin typeface="Times New Roman" panose="02020603050405020304" pitchFamily="18" charset="0"/>
                <a:cs typeface="Times New Roman" panose="02020603050405020304" pitchFamily="18" charset="0"/>
              </a:rPr>
              <a:t>also 4-orientation channel and the corresponding feature map is signed with the same color.</a:t>
            </a:r>
            <a:br>
              <a:rPr lang="en-US" altLang="zh-CN" sz="1200" dirty="0">
                <a:solidFill>
                  <a:srgbClr val="000066"/>
                </a:solidFill>
                <a:latin typeface="Times New Roman" panose="02020603050405020304" pitchFamily="18" charset="0"/>
                <a:cs typeface="Times New Roman" panose="02020603050405020304" pitchFamily="18" charset="0"/>
              </a:rPr>
            </a:br>
            <a:r>
              <a:rPr lang="en-US" altLang="zh-CN" sz="1200" dirty="0">
                <a:solidFill>
                  <a:srgbClr val="000066"/>
                </a:solidFill>
                <a:latin typeface="Times New Roman" panose="02020603050405020304" pitchFamily="18" charset="0"/>
                <a:cs typeface="Times New Roman" panose="02020603050405020304" pitchFamily="18" charset="0"/>
              </a:rPr>
              <a:t>The examples marked by blue rectangle are used to illustrate that some sub-kernel in GOFs</a:t>
            </a:r>
            <a:br>
              <a:rPr lang="en-US" altLang="zh-CN" sz="1200" dirty="0">
                <a:solidFill>
                  <a:srgbClr val="000066"/>
                </a:solidFill>
                <a:latin typeface="Times New Roman" panose="02020603050405020304" pitchFamily="18" charset="0"/>
                <a:cs typeface="Times New Roman" panose="02020603050405020304" pitchFamily="18" charset="0"/>
              </a:rPr>
            </a:br>
            <a:r>
              <a:rPr lang="en-US" altLang="zh-CN" sz="1200" dirty="0">
                <a:solidFill>
                  <a:srgbClr val="000066"/>
                </a:solidFill>
                <a:latin typeface="Times New Roman" panose="02020603050405020304" pitchFamily="18" charset="0"/>
                <a:cs typeface="Times New Roman" panose="02020603050405020304" pitchFamily="18" charset="0"/>
              </a:rPr>
              <a:t>carries different orientation information.</a:t>
            </a:r>
            <a:r>
              <a:rPr lang="en-US" altLang="zh-CN" sz="1200" dirty="0">
                <a:latin typeface="Times New Roman" panose="02020603050405020304" pitchFamily="18" charset="0"/>
                <a:cs typeface="Times New Roman" panose="02020603050405020304" pitchFamily="18" charset="0"/>
              </a:rPr>
              <a:t> </a:t>
            </a:r>
            <a:br>
              <a:rPr lang="en-US" altLang="zh-CN" sz="1200" dirty="0">
                <a:latin typeface="Times New Roman" panose="02020603050405020304" pitchFamily="18" charset="0"/>
                <a:cs typeface="Times New Roman" panose="02020603050405020304" pitchFamily="18" charset="0"/>
              </a:rPr>
            </a:b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811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48022"/>
            <a:ext cx="611560" cy="6115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3" name="TextBox 2"/>
          <p:cNvSpPr txBox="1"/>
          <p:nvPr/>
        </p:nvSpPr>
        <p:spPr>
          <a:xfrm>
            <a:off x="683567" y="448022"/>
            <a:ext cx="4747617" cy="369332"/>
          </a:xfrm>
          <a:prstGeom prst="rect">
            <a:avLst/>
          </a:prstGeom>
          <a:noFill/>
        </p:spPr>
        <p:txBody>
          <a:bodyPr wrap="square" rtlCol="0">
            <a:spAutoFit/>
          </a:bodyPr>
          <a:lstStyle/>
          <a:p>
            <a:r>
              <a:rPr lang="en-US" altLang="zh-CN" dirty="0" smtClean="0">
                <a:solidFill>
                  <a:srgbClr val="00B0F0"/>
                </a:solidFill>
                <a:latin typeface="微软雅黑" pitchFamily="34" charset="-122"/>
                <a:ea typeface="微软雅黑" pitchFamily="34" charset="-122"/>
              </a:rPr>
              <a:t>Gabor Convolution </a:t>
            </a:r>
            <a:r>
              <a:rPr lang="en-US" altLang="zh-CN" dirty="0" err="1" smtClean="0">
                <a:solidFill>
                  <a:srgbClr val="00B0F0"/>
                </a:solidFill>
                <a:latin typeface="微软雅黑" pitchFamily="34" charset="-122"/>
                <a:ea typeface="微软雅黑" pitchFamily="34" charset="-122"/>
              </a:rPr>
              <a:t>Nesworks</a:t>
            </a:r>
            <a:endParaRPr lang="zh-CN" altLang="en-US" dirty="0">
              <a:solidFill>
                <a:srgbClr val="00B0F0"/>
              </a:solidFill>
              <a:latin typeface="微软雅黑" pitchFamily="34" charset="-122"/>
              <a:ea typeface="微软雅黑" pitchFamily="34" charset="-122"/>
            </a:endParaRPr>
          </a:p>
        </p:txBody>
      </p:sp>
      <p:sp>
        <p:nvSpPr>
          <p:cNvPr id="4" name="TextBox 3"/>
          <p:cNvSpPr txBox="1"/>
          <p:nvPr/>
        </p:nvSpPr>
        <p:spPr>
          <a:xfrm>
            <a:off x="709822" y="753802"/>
            <a:ext cx="2494025" cy="338554"/>
          </a:xfrm>
          <a:prstGeom prst="rect">
            <a:avLst/>
          </a:prstGeom>
          <a:noFill/>
        </p:spPr>
        <p:txBody>
          <a:bodyPr wrap="square" rtlCol="0">
            <a:spAutoFit/>
          </a:bodyPr>
          <a:lstStyle/>
          <a:p>
            <a:r>
              <a:rPr lang="en-US" altLang="zh-CN" sz="1600" dirty="0" smtClean="0">
                <a:solidFill>
                  <a:srgbClr val="00B0F0"/>
                </a:solidFill>
                <a:latin typeface="微软雅黑" pitchFamily="34" charset="-122"/>
                <a:ea typeface="微软雅黑" pitchFamily="34" charset="-122"/>
              </a:rPr>
              <a:t>--Updating </a:t>
            </a:r>
            <a:r>
              <a:rPr lang="en-US" altLang="zh-CN" sz="1600" dirty="0" err="1">
                <a:solidFill>
                  <a:srgbClr val="00B0F0"/>
                </a:solidFill>
                <a:latin typeface="微软雅黑" pitchFamily="34" charset="-122"/>
                <a:ea typeface="微软雅黑" pitchFamily="34" charset="-122"/>
              </a:rPr>
              <a:t>GoF</a:t>
            </a:r>
            <a:endParaRPr lang="zh-CN" altLang="en-US" sz="1600" dirty="0">
              <a:solidFill>
                <a:srgbClr val="00B0F0"/>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3414960" y="1563638"/>
            <a:ext cx="2016224" cy="1447619"/>
          </a:xfrm>
          <a:prstGeom prst="rect">
            <a:avLst/>
          </a:prstGeom>
        </p:spPr>
      </p:pic>
      <p:sp>
        <p:nvSpPr>
          <p:cNvPr id="6" name="矩形 5"/>
          <p:cNvSpPr/>
          <p:nvPr/>
        </p:nvSpPr>
        <p:spPr>
          <a:xfrm>
            <a:off x="741026" y="3651870"/>
            <a:ext cx="8208912" cy="369332"/>
          </a:xfrm>
          <a:prstGeom prst="rect">
            <a:avLst/>
          </a:prstGeom>
        </p:spPr>
        <p:txBody>
          <a:bodyPr wrap="square">
            <a:spAutoFit/>
          </a:bodyPr>
          <a:lstStyle/>
          <a:p>
            <a:r>
              <a:rPr lang="en-US" altLang="zh-CN" dirty="0">
                <a:solidFill>
                  <a:srgbClr val="000000"/>
                </a:solidFill>
                <a:latin typeface="Times New Roman" panose="02020603050405020304" pitchFamily="18" charset="0"/>
              </a:rPr>
              <a:t>In the back-propagation (BP) process, only the leaned filer </a:t>
            </a:r>
            <a:r>
              <a:rPr lang="en-US" altLang="zh-CN" i="1" dirty="0" smtClean="0">
                <a:solidFill>
                  <a:srgbClr val="000000"/>
                </a:solidFill>
                <a:latin typeface="Times New Roman" panose="02020603050405020304" pitchFamily="18" charset="0"/>
              </a:rPr>
              <a:t>C</a:t>
            </a:r>
            <a:r>
              <a:rPr lang="en-US" altLang="zh-CN" sz="1400" i="1" dirty="0" smtClean="0">
                <a:solidFill>
                  <a:srgbClr val="000000"/>
                </a:solidFill>
                <a:latin typeface="Times New Roman" panose="02020603050405020304" pitchFamily="18" charset="0"/>
              </a:rPr>
              <a:t>i,0 </a:t>
            </a:r>
            <a:r>
              <a:rPr lang="en-US" altLang="zh-CN" dirty="0">
                <a:solidFill>
                  <a:srgbClr val="000000"/>
                </a:solidFill>
                <a:latin typeface="Times New Roman" panose="02020603050405020304" pitchFamily="18" charset="0"/>
              </a:rPr>
              <a:t>needs to be updated</a:t>
            </a:r>
            <a:r>
              <a:rPr lang="en-US" altLang="zh-CN" dirty="0" smtClean="0">
                <a:solidFill>
                  <a:srgbClr val="000000"/>
                </a:solidFill>
                <a:latin typeface="Times New Roman" panose="02020603050405020304" pitchFamily="18" charset="0"/>
              </a:rPr>
              <a:t>.</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5596514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47087" y="1413893"/>
            <a:ext cx="2040227" cy="2303711"/>
            <a:chOff x="3107837" y="1774887"/>
            <a:chExt cx="1152128" cy="1300919"/>
          </a:xfrm>
        </p:grpSpPr>
        <p:grpSp>
          <p:nvGrpSpPr>
            <p:cNvPr id="2" name="组合 1"/>
            <p:cNvGrpSpPr/>
            <p:nvPr/>
          </p:nvGrpSpPr>
          <p:grpSpPr>
            <a:xfrm>
              <a:off x="3107837" y="1774887"/>
              <a:ext cx="1152128" cy="1300919"/>
              <a:chOff x="1259632" y="1419622"/>
              <a:chExt cx="1152128" cy="1300919"/>
            </a:xfrm>
          </p:grpSpPr>
          <p:sp>
            <p:nvSpPr>
              <p:cNvPr id="3" name="椭圆 2"/>
              <p:cNvSpPr/>
              <p:nvPr/>
            </p:nvSpPr>
            <p:spPr>
              <a:xfrm>
                <a:off x="1259632" y="1419622"/>
                <a:ext cx="1152128" cy="1152128"/>
              </a:xfrm>
              <a:prstGeom prst="ellipse">
                <a:avLst/>
              </a:prstGeom>
              <a:solidFill>
                <a:srgbClr val="67D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p:cNvSpPr txBox="1"/>
            <p:nvPr/>
          </p:nvSpPr>
          <p:spPr>
            <a:xfrm>
              <a:off x="3374708" y="2464480"/>
              <a:ext cx="792089" cy="330226"/>
            </a:xfrm>
            <a:prstGeom prst="rect">
              <a:avLst/>
            </a:prstGeom>
            <a:noFill/>
          </p:spPr>
          <p:txBody>
            <a:bodyPr wrap="square" rtlCol="0">
              <a:spAutoFit/>
            </a:bodyPr>
            <a:lstStyle/>
            <a:p>
              <a:r>
                <a:rPr lang="en-US" altLang="zh-CN" sz="3200" dirty="0" smtClean="0">
                  <a:solidFill>
                    <a:schemeClr val="bg1"/>
                  </a:solidFill>
                </a:rPr>
                <a:t>about</a:t>
              </a:r>
              <a:endParaRPr lang="zh-CN" altLang="en-US" dirty="0">
                <a:solidFill>
                  <a:schemeClr val="bg1"/>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5361" y="1991805"/>
              <a:ext cx="507937" cy="507937"/>
            </a:xfrm>
            <a:prstGeom prst="rect">
              <a:avLst/>
            </a:prstGeom>
          </p:spPr>
        </p:pic>
      </p:grpSp>
      <p:sp>
        <p:nvSpPr>
          <p:cNvPr id="8" name="TextBox 7"/>
          <p:cNvSpPr txBox="1"/>
          <p:nvPr/>
        </p:nvSpPr>
        <p:spPr>
          <a:xfrm>
            <a:off x="4211960" y="1580198"/>
            <a:ext cx="4392488" cy="1862048"/>
          </a:xfrm>
          <a:prstGeom prst="rect">
            <a:avLst/>
          </a:prstGeom>
          <a:noFill/>
        </p:spPr>
        <p:txBody>
          <a:bodyPr wrap="square" rtlCol="0">
            <a:spAutoFit/>
          </a:bodyPr>
          <a:lstStyle/>
          <a:p>
            <a:r>
              <a:rPr lang="en-US" altLang="zh-CN" sz="11500" dirty="0" smtClean="0">
                <a:solidFill>
                  <a:srgbClr val="67D993"/>
                </a:solidFill>
                <a:latin typeface="Adobe Gothic Std B" pitchFamily="34" charset="-128"/>
                <a:ea typeface="Adobe Gothic Std B" pitchFamily="34" charset="-128"/>
              </a:rPr>
              <a:t>Part 4</a:t>
            </a:r>
            <a:endParaRPr lang="zh-CN" altLang="en-US" sz="11500" dirty="0">
              <a:solidFill>
                <a:srgbClr val="67D993"/>
              </a:solidFill>
              <a:latin typeface="Adobe Gothic Std B" pitchFamily="34" charset="-128"/>
            </a:endParaRPr>
          </a:p>
        </p:txBody>
      </p:sp>
    </p:spTree>
    <p:extLst>
      <p:ext uri="{BB962C8B-B14F-4D97-AF65-F5344CB8AC3E}">
        <p14:creationId xmlns:p14="http://schemas.microsoft.com/office/powerpoint/2010/main" val="2272458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2293999" cy="644334"/>
            <a:chOff x="0" y="448022"/>
            <a:chExt cx="2293999"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683568" y="448022"/>
              <a:ext cx="1584176"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Experiments</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--MNIST</a:t>
              </a:r>
              <a:endParaRPr lang="zh-CN" altLang="en-US" sz="1600" dirty="0">
                <a:solidFill>
                  <a:srgbClr val="53C780"/>
                </a:solidFill>
                <a:latin typeface="微软雅黑" pitchFamily="34" charset="-122"/>
                <a:ea typeface="微软雅黑" pitchFamily="34" charset="-122"/>
              </a:endParaRPr>
            </a:p>
          </p:txBody>
        </p:sp>
      </p:grpSp>
      <p:grpSp>
        <p:nvGrpSpPr>
          <p:cNvPr id="78" name="组合 77"/>
          <p:cNvGrpSpPr/>
          <p:nvPr/>
        </p:nvGrpSpPr>
        <p:grpSpPr>
          <a:xfrm>
            <a:off x="1115616" y="1398136"/>
            <a:ext cx="1714333" cy="2857535"/>
            <a:chOff x="1053993" y="1419840"/>
            <a:chExt cx="1714333" cy="2857535"/>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707653"/>
              <a:ext cx="266737" cy="26673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707653"/>
              <a:ext cx="266737" cy="2667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287" y="1707654"/>
              <a:ext cx="266737" cy="26673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768" y="1707652"/>
              <a:ext cx="266737" cy="266737"/>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255" y="1707654"/>
              <a:ext cx="266737" cy="266737"/>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5736" y="1707652"/>
              <a:ext cx="266737" cy="266737"/>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2116" y="1419841"/>
              <a:ext cx="266737" cy="266737"/>
            </a:xfrm>
            <a:prstGeom prst="rect">
              <a:avLst/>
            </a:prstGeom>
          </p:spPr>
        </p:pic>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3996" y="1419840"/>
              <a:ext cx="266737" cy="266737"/>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0773" y="1419841"/>
              <a:ext cx="266737" cy="266737"/>
            </a:xfrm>
            <a:prstGeom prst="rect">
              <a:avLst/>
            </a:prstGeom>
          </p:spPr>
        </p:pic>
        <p:pic>
          <p:nvPicPr>
            <p:cNvPr id="17" name="图片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95734" y="1419842"/>
              <a:ext cx="266737" cy="266737"/>
            </a:xfrm>
            <a:prstGeom prst="rect">
              <a:avLst/>
            </a:prstGeom>
          </p:spPr>
        </p:pic>
        <p:pic>
          <p:nvPicPr>
            <p:cNvPr id="18" name="图片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7614" y="1420845"/>
              <a:ext cx="266737" cy="266737"/>
            </a:xfrm>
            <a:prstGeom prst="rect">
              <a:avLst/>
            </a:prstGeom>
          </p:spPr>
        </p:pic>
        <p:pic>
          <p:nvPicPr>
            <p:cNvPr id="21" name="图片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9669" y="1422759"/>
              <a:ext cx="266737" cy="266737"/>
            </a:xfrm>
            <a:prstGeom prst="rect">
              <a:avLst/>
            </a:prstGeom>
          </p:spPr>
        </p:pic>
        <p:pic>
          <p:nvPicPr>
            <p:cNvPr id="23" name="图片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79284" y="1995686"/>
              <a:ext cx="266737" cy="266737"/>
            </a:xfrm>
            <a:prstGeom prst="rect">
              <a:avLst/>
            </a:prstGeom>
          </p:spPr>
        </p:pic>
        <p:pic>
          <p:nvPicPr>
            <p:cNvPr id="26" name="图片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95736" y="1995687"/>
              <a:ext cx="266737" cy="266737"/>
            </a:xfrm>
            <a:prstGeom prst="rect">
              <a:avLst/>
            </a:prstGeom>
          </p:spPr>
        </p:pic>
        <p:pic>
          <p:nvPicPr>
            <p:cNvPr id="28" name="图片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03905" y="1995687"/>
              <a:ext cx="266737" cy="266737"/>
            </a:xfrm>
            <a:prstGeom prst="rect">
              <a:avLst/>
            </a:prstGeom>
          </p:spPr>
        </p:pic>
        <p:pic>
          <p:nvPicPr>
            <p:cNvPr id="31" name="图片 3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19670" y="1997331"/>
              <a:ext cx="266737" cy="266737"/>
            </a:xfrm>
            <a:prstGeom prst="rect">
              <a:avLst/>
            </a:prstGeom>
          </p:spPr>
        </p:pic>
        <p:pic>
          <p:nvPicPr>
            <p:cNvPr id="33" name="图片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42118" y="1995687"/>
              <a:ext cx="266737" cy="266737"/>
            </a:xfrm>
            <a:prstGeom prst="rect">
              <a:avLst/>
            </a:prstGeom>
          </p:spPr>
        </p:pic>
        <p:pic>
          <p:nvPicPr>
            <p:cNvPr id="35" name="图片 3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57883" y="1995688"/>
              <a:ext cx="266737" cy="266737"/>
            </a:xfrm>
            <a:prstGeom prst="rect">
              <a:avLst/>
            </a:prstGeom>
          </p:spPr>
        </p:pic>
        <p:pic>
          <p:nvPicPr>
            <p:cNvPr id="36" name="图片 3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95736" y="2283718"/>
              <a:ext cx="266737" cy="266737"/>
            </a:xfrm>
            <a:prstGeom prst="rect">
              <a:avLst/>
            </a:prstGeom>
          </p:spPr>
        </p:pic>
        <p:pic>
          <p:nvPicPr>
            <p:cNvPr id="37" name="图片 3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07616" y="2283718"/>
              <a:ext cx="266737" cy="266737"/>
            </a:xfrm>
            <a:prstGeom prst="rect">
              <a:avLst/>
            </a:prstGeom>
          </p:spPr>
        </p:pic>
        <p:pic>
          <p:nvPicPr>
            <p:cNvPr id="38" name="图片 3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19671" y="2283718"/>
              <a:ext cx="266737" cy="266737"/>
            </a:xfrm>
            <a:prstGeom prst="rect">
              <a:avLst/>
            </a:prstGeom>
          </p:spPr>
        </p:pic>
        <p:pic>
          <p:nvPicPr>
            <p:cNvPr id="39" name="图片 3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2118" y="2283718"/>
              <a:ext cx="266737" cy="266737"/>
            </a:xfrm>
            <a:prstGeom prst="rect">
              <a:avLst/>
            </a:prstGeom>
          </p:spPr>
        </p:pic>
        <p:pic>
          <p:nvPicPr>
            <p:cNvPr id="40" name="图片 3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53997" y="2283718"/>
              <a:ext cx="266737" cy="266737"/>
            </a:xfrm>
            <a:prstGeom prst="rect">
              <a:avLst/>
            </a:prstGeom>
          </p:spPr>
        </p:pic>
        <p:pic>
          <p:nvPicPr>
            <p:cNvPr id="41" name="图片 4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90775" y="2283718"/>
              <a:ext cx="266737" cy="266737"/>
            </a:xfrm>
            <a:prstGeom prst="rect">
              <a:avLst/>
            </a:prstGeom>
          </p:spPr>
        </p:pic>
        <p:pic>
          <p:nvPicPr>
            <p:cNvPr id="42" name="图片 4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907616" y="2570105"/>
              <a:ext cx="266737" cy="266737"/>
            </a:xfrm>
            <a:prstGeom prst="rect">
              <a:avLst/>
            </a:prstGeom>
          </p:spPr>
        </p:pic>
        <p:pic>
          <p:nvPicPr>
            <p:cNvPr id="43" name="图片 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195736" y="2570105"/>
              <a:ext cx="266737" cy="266737"/>
            </a:xfrm>
            <a:prstGeom prst="rect">
              <a:avLst/>
            </a:prstGeom>
          </p:spPr>
        </p:pic>
        <p:pic>
          <p:nvPicPr>
            <p:cNvPr id="44" name="图片 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490775" y="2570105"/>
              <a:ext cx="266737" cy="266737"/>
            </a:xfrm>
            <a:prstGeom prst="rect">
              <a:avLst/>
            </a:prstGeom>
          </p:spPr>
        </p:pic>
        <p:pic>
          <p:nvPicPr>
            <p:cNvPr id="45" name="图片 4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619671" y="2570105"/>
              <a:ext cx="266737" cy="266737"/>
            </a:xfrm>
            <a:prstGeom prst="rect">
              <a:avLst/>
            </a:prstGeom>
          </p:spPr>
        </p:pic>
        <p:pic>
          <p:nvPicPr>
            <p:cNvPr id="46" name="图片 4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342118" y="2570105"/>
              <a:ext cx="266737" cy="266737"/>
            </a:xfrm>
            <a:prstGeom prst="rect">
              <a:avLst/>
            </a:prstGeom>
          </p:spPr>
        </p:pic>
        <p:pic>
          <p:nvPicPr>
            <p:cNvPr id="47" name="图片 4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53996" y="2570105"/>
              <a:ext cx="266737" cy="266737"/>
            </a:xfrm>
            <a:prstGeom prst="rect">
              <a:avLst/>
            </a:prstGeom>
          </p:spPr>
        </p:pic>
        <p:pic>
          <p:nvPicPr>
            <p:cNvPr id="48" name="图片 4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490775" y="2856492"/>
              <a:ext cx="266737" cy="266737"/>
            </a:xfrm>
            <a:prstGeom prst="rect">
              <a:avLst/>
            </a:prstGeom>
          </p:spPr>
        </p:pic>
        <p:pic>
          <p:nvPicPr>
            <p:cNvPr id="49" name="图片 4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95736" y="2856492"/>
              <a:ext cx="266737" cy="266737"/>
            </a:xfrm>
            <a:prstGeom prst="rect">
              <a:avLst/>
            </a:prstGeom>
          </p:spPr>
        </p:pic>
        <p:pic>
          <p:nvPicPr>
            <p:cNvPr id="50" name="图片 4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07616" y="2856492"/>
              <a:ext cx="266737" cy="266737"/>
            </a:xfrm>
            <a:prstGeom prst="rect">
              <a:avLst/>
            </a:prstGeom>
          </p:spPr>
        </p:pic>
        <p:pic>
          <p:nvPicPr>
            <p:cNvPr id="51" name="图片 50"/>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619671" y="2856492"/>
              <a:ext cx="266737" cy="266737"/>
            </a:xfrm>
            <a:prstGeom prst="rect">
              <a:avLst/>
            </a:prstGeom>
          </p:spPr>
        </p:pic>
        <p:pic>
          <p:nvPicPr>
            <p:cNvPr id="52" name="图片 5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342118" y="2856492"/>
              <a:ext cx="266737" cy="266737"/>
            </a:xfrm>
            <a:prstGeom prst="rect">
              <a:avLst/>
            </a:prstGeom>
          </p:spPr>
        </p:pic>
        <p:pic>
          <p:nvPicPr>
            <p:cNvPr id="53" name="图片 52"/>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53996" y="2856492"/>
              <a:ext cx="266737" cy="266737"/>
            </a:xfrm>
            <a:prstGeom prst="rect">
              <a:avLst/>
            </a:prstGeom>
          </p:spPr>
        </p:pic>
        <p:pic>
          <p:nvPicPr>
            <p:cNvPr id="54" name="图片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490775" y="3145396"/>
              <a:ext cx="266737" cy="266737"/>
            </a:xfrm>
            <a:prstGeom prst="rect">
              <a:avLst/>
            </a:prstGeom>
          </p:spPr>
        </p:pic>
        <p:pic>
          <p:nvPicPr>
            <p:cNvPr id="55" name="图片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195736" y="3145396"/>
              <a:ext cx="266737" cy="266737"/>
            </a:xfrm>
            <a:prstGeom prst="rect">
              <a:avLst/>
            </a:prstGeom>
          </p:spPr>
        </p:pic>
        <p:pic>
          <p:nvPicPr>
            <p:cNvPr id="56" name="图片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907616" y="3145396"/>
              <a:ext cx="266737" cy="266737"/>
            </a:xfrm>
            <a:prstGeom prst="rect">
              <a:avLst/>
            </a:prstGeom>
          </p:spPr>
        </p:pic>
        <p:pic>
          <p:nvPicPr>
            <p:cNvPr id="57" name="图片 5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619671" y="3145396"/>
              <a:ext cx="266737" cy="266737"/>
            </a:xfrm>
            <a:prstGeom prst="rect">
              <a:avLst/>
            </a:prstGeom>
          </p:spPr>
        </p:pic>
        <p:pic>
          <p:nvPicPr>
            <p:cNvPr id="58" name="图片 5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342118" y="3145396"/>
              <a:ext cx="266737" cy="266737"/>
            </a:xfrm>
            <a:prstGeom prst="rect">
              <a:avLst/>
            </a:prstGeom>
          </p:spPr>
        </p:pic>
        <p:pic>
          <p:nvPicPr>
            <p:cNvPr id="59" name="图片 58"/>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053995" y="3142879"/>
              <a:ext cx="266737" cy="266737"/>
            </a:xfrm>
            <a:prstGeom prst="rect">
              <a:avLst/>
            </a:prstGeom>
          </p:spPr>
        </p:pic>
        <p:pic>
          <p:nvPicPr>
            <p:cNvPr id="60" name="图片 59"/>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490775" y="3429266"/>
              <a:ext cx="266737" cy="266737"/>
            </a:xfrm>
            <a:prstGeom prst="rect">
              <a:avLst/>
            </a:prstGeom>
          </p:spPr>
        </p:pic>
        <p:pic>
          <p:nvPicPr>
            <p:cNvPr id="61" name="图片 60"/>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195736" y="3429266"/>
              <a:ext cx="266737" cy="266737"/>
            </a:xfrm>
            <a:prstGeom prst="rect">
              <a:avLst/>
            </a:prstGeom>
          </p:spPr>
        </p:pic>
        <p:pic>
          <p:nvPicPr>
            <p:cNvPr id="62" name="图片 61"/>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07616" y="3429266"/>
              <a:ext cx="266737" cy="266737"/>
            </a:xfrm>
            <a:prstGeom prst="rect">
              <a:avLst/>
            </a:prstGeom>
          </p:spPr>
        </p:pic>
        <p:pic>
          <p:nvPicPr>
            <p:cNvPr id="63" name="图片 62"/>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619671" y="3429266"/>
              <a:ext cx="266737" cy="266737"/>
            </a:xfrm>
            <a:prstGeom prst="rect">
              <a:avLst/>
            </a:prstGeom>
          </p:spPr>
        </p:pic>
        <p:pic>
          <p:nvPicPr>
            <p:cNvPr id="64" name="图片 63"/>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342118" y="3429266"/>
              <a:ext cx="266737" cy="266737"/>
            </a:xfrm>
            <a:prstGeom prst="rect">
              <a:avLst/>
            </a:prstGeom>
          </p:spPr>
        </p:pic>
        <p:pic>
          <p:nvPicPr>
            <p:cNvPr id="65" name="图片 64"/>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1053994" y="3429266"/>
              <a:ext cx="266737" cy="266737"/>
            </a:xfrm>
            <a:prstGeom prst="rect">
              <a:avLst/>
            </a:prstGeom>
          </p:spPr>
        </p:pic>
        <p:pic>
          <p:nvPicPr>
            <p:cNvPr id="66" name="图片 65"/>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2490773" y="3715653"/>
              <a:ext cx="266737" cy="266737"/>
            </a:xfrm>
            <a:prstGeom prst="rect">
              <a:avLst/>
            </a:prstGeom>
          </p:spPr>
        </p:pic>
        <p:pic>
          <p:nvPicPr>
            <p:cNvPr id="67" name="图片 66"/>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195734" y="3715653"/>
              <a:ext cx="266737" cy="266737"/>
            </a:xfrm>
            <a:prstGeom prst="rect">
              <a:avLst/>
            </a:prstGeom>
          </p:spPr>
        </p:pic>
        <p:pic>
          <p:nvPicPr>
            <p:cNvPr id="68" name="图片 67"/>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907614" y="3715653"/>
              <a:ext cx="266737" cy="266737"/>
            </a:xfrm>
            <a:prstGeom prst="rect">
              <a:avLst/>
            </a:prstGeom>
          </p:spPr>
        </p:pic>
        <p:pic>
          <p:nvPicPr>
            <p:cNvPr id="69" name="图片 68"/>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619669" y="3715653"/>
              <a:ext cx="266737" cy="266737"/>
            </a:xfrm>
            <a:prstGeom prst="rect">
              <a:avLst/>
            </a:prstGeom>
          </p:spPr>
        </p:pic>
        <p:pic>
          <p:nvPicPr>
            <p:cNvPr id="70" name="图片 69"/>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342116" y="3715653"/>
              <a:ext cx="266737" cy="266737"/>
            </a:xfrm>
            <a:prstGeom prst="rect">
              <a:avLst/>
            </a:prstGeom>
          </p:spPr>
        </p:pic>
        <p:pic>
          <p:nvPicPr>
            <p:cNvPr id="71" name="图片 70"/>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053993" y="3715653"/>
              <a:ext cx="266737" cy="266737"/>
            </a:xfrm>
            <a:prstGeom prst="rect">
              <a:avLst/>
            </a:prstGeom>
          </p:spPr>
        </p:pic>
        <p:pic>
          <p:nvPicPr>
            <p:cNvPr id="72" name="图片 71"/>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2501589" y="4010638"/>
              <a:ext cx="266737" cy="266737"/>
            </a:xfrm>
            <a:prstGeom prst="rect">
              <a:avLst/>
            </a:prstGeom>
          </p:spPr>
        </p:pic>
        <p:pic>
          <p:nvPicPr>
            <p:cNvPr id="73" name="图片 72"/>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2206550" y="4010638"/>
              <a:ext cx="266737" cy="266737"/>
            </a:xfrm>
            <a:prstGeom prst="rect">
              <a:avLst/>
            </a:prstGeom>
          </p:spPr>
        </p:pic>
        <p:pic>
          <p:nvPicPr>
            <p:cNvPr id="74" name="图片 73"/>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1918430" y="4010638"/>
              <a:ext cx="266737" cy="266737"/>
            </a:xfrm>
            <a:prstGeom prst="rect">
              <a:avLst/>
            </a:prstGeom>
          </p:spPr>
        </p:pic>
        <p:pic>
          <p:nvPicPr>
            <p:cNvPr id="75" name="图片 74"/>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1630485" y="4010638"/>
              <a:ext cx="266737" cy="266737"/>
            </a:xfrm>
            <a:prstGeom prst="rect">
              <a:avLst/>
            </a:prstGeom>
          </p:spPr>
        </p:pic>
        <p:pic>
          <p:nvPicPr>
            <p:cNvPr id="76" name="图片 75"/>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352932" y="4010638"/>
              <a:ext cx="266737" cy="266737"/>
            </a:xfrm>
            <a:prstGeom prst="rect">
              <a:avLst/>
            </a:prstGeom>
          </p:spPr>
        </p:pic>
        <p:pic>
          <p:nvPicPr>
            <p:cNvPr id="77" name="图片 76"/>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053993" y="4010638"/>
              <a:ext cx="266737" cy="266737"/>
            </a:xfrm>
            <a:prstGeom prst="rect">
              <a:avLst/>
            </a:prstGeom>
          </p:spPr>
        </p:pic>
      </p:grpSp>
      <p:sp>
        <p:nvSpPr>
          <p:cNvPr id="79" name="矩形 78"/>
          <p:cNvSpPr/>
          <p:nvPr/>
        </p:nvSpPr>
        <p:spPr>
          <a:xfrm>
            <a:off x="3458937" y="2163509"/>
            <a:ext cx="4790277" cy="1200329"/>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MNIST database of handwritten </a:t>
            </a:r>
            <a:r>
              <a:rPr lang="en-US" altLang="zh-CN" dirty="0" smtClean="0">
                <a:latin typeface="Times New Roman" panose="02020603050405020304" pitchFamily="18" charset="0"/>
                <a:cs typeface="Times New Roman" panose="02020603050405020304" pitchFamily="18" charset="0"/>
              </a:rPr>
              <a:t>digits, </a:t>
            </a:r>
            <a:r>
              <a:rPr lang="en-US" altLang="zh-CN" dirty="0">
                <a:latin typeface="Times New Roman" panose="02020603050405020304" pitchFamily="18" charset="0"/>
                <a:cs typeface="Times New Roman" panose="02020603050405020304" pitchFamily="18" charset="0"/>
              </a:rPr>
              <a:t>has a training set of 60,000 examples, and a test set of 10,000 </a:t>
            </a:r>
            <a:r>
              <a:rPr lang="en-US" altLang="zh-CN" dirty="0" err="1" smtClean="0">
                <a:latin typeface="Times New Roman" panose="02020603050405020304" pitchFamily="18" charset="0"/>
                <a:cs typeface="Times New Roman" panose="02020603050405020304" pitchFamily="18" charset="0"/>
              </a:rPr>
              <a:t>examples.The</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digits have been size-normalized and centered in a fixed-size image.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8783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arn(inVertic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500" fill="hold"/>
                                        <p:tgtEl>
                                          <p:spTgt spid="79"/>
                                        </p:tgtEl>
                                        <p:attrNameLst>
                                          <p:attrName>ppt_w</p:attrName>
                                        </p:attrNameLst>
                                      </p:cBhvr>
                                      <p:tavLst>
                                        <p:tav tm="0">
                                          <p:val>
                                            <p:fltVal val="0"/>
                                          </p:val>
                                        </p:tav>
                                        <p:tav tm="100000">
                                          <p:val>
                                            <p:strVal val="#ppt_w"/>
                                          </p:val>
                                        </p:tav>
                                      </p:tavLst>
                                    </p:anim>
                                    <p:anim calcmode="lin" valueType="num">
                                      <p:cBhvr>
                                        <p:cTn id="13" dur="500" fill="hold"/>
                                        <p:tgtEl>
                                          <p:spTgt spid="79"/>
                                        </p:tgtEl>
                                        <p:attrNameLst>
                                          <p:attrName>ppt_h</p:attrName>
                                        </p:attrNameLst>
                                      </p:cBhvr>
                                      <p:tavLst>
                                        <p:tav tm="0">
                                          <p:val>
                                            <p:fltVal val="0"/>
                                          </p:val>
                                        </p:tav>
                                        <p:tav tm="100000">
                                          <p:val>
                                            <p:strVal val="#ppt_h"/>
                                          </p:val>
                                        </p:tav>
                                      </p:tavLst>
                                    </p:anim>
                                    <p:animEffect transition="in" filter="fade">
                                      <p:cBhvr>
                                        <p:cTn id="1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2293999" cy="644334"/>
            <a:chOff x="0" y="448022"/>
            <a:chExt cx="2293999"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683568" y="448022"/>
              <a:ext cx="1584176"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Experiments</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--MNIST</a:t>
              </a:r>
              <a:endParaRPr lang="zh-CN" altLang="en-US" sz="1600" dirty="0">
                <a:solidFill>
                  <a:srgbClr val="53C780"/>
                </a:solidFill>
                <a:latin typeface="微软雅黑" pitchFamily="34" charset="-122"/>
                <a:ea typeface="微软雅黑" pitchFamily="34" charset="-122"/>
              </a:endParaRPr>
            </a:p>
          </p:txBody>
        </p:sp>
      </p:grpSp>
      <p:grpSp>
        <p:nvGrpSpPr>
          <p:cNvPr id="19" name="组合 18"/>
          <p:cNvGrpSpPr/>
          <p:nvPr/>
        </p:nvGrpSpPr>
        <p:grpSpPr>
          <a:xfrm>
            <a:off x="1187624" y="1624004"/>
            <a:ext cx="3096344" cy="663051"/>
            <a:chOff x="4932039" y="898846"/>
            <a:chExt cx="3096344" cy="663051"/>
          </a:xfrm>
        </p:grpSpPr>
        <p:sp>
          <p:nvSpPr>
            <p:cNvPr id="8" name="TextBox 7"/>
            <p:cNvSpPr txBox="1"/>
            <p:nvPr/>
          </p:nvSpPr>
          <p:spPr>
            <a:xfrm>
              <a:off x="5364088" y="915566"/>
              <a:ext cx="2664295" cy="646331"/>
            </a:xfrm>
            <a:prstGeom prst="rect">
              <a:avLst/>
            </a:prstGeom>
            <a:noFill/>
          </p:spPr>
          <p:txBody>
            <a:bodyPr wrap="square" rtlCol="0">
              <a:spAutoFit/>
            </a:bodyPr>
            <a:lstStyle/>
            <a:p>
              <a:r>
                <a:rPr lang="en-US" altLang="zh-CN" b="1" dirty="0" smtClean="0">
                  <a:solidFill>
                    <a:srgbClr val="F2A849"/>
                  </a:solidFill>
                  <a:latin typeface="微软雅黑" pitchFamily="34" charset="-122"/>
                  <a:ea typeface="微软雅黑" pitchFamily="34" charset="-122"/>
                </a:rPr>
                <a:t>Orientation Channel Experiment</a:t>
              </a:r>
              <a:endParaRPr lang="zh-CN" altLang="en-US" b="1" dirty="0">
                <a:solidFill>
                  <a:srgbClr val="F2A849"/>
                </a:solidFill>
                <a:latin typeface="微软雅黑" pitchFamily="34" charset="-122"/>
                <a:ea typeface="微软雅黑" pitchFamily="34" charset="-122"/>
              </a:endParaRPr>
            </a:p>
          </p:txBody>
        </p:sp>
        <p:sp>
          <p:nvSpPr>
            <p:cNvPr id="13" name="等腰三角形 12"/>
            <p:cNvSpPr/>
            <p:nvPr/>
          </p:nvSpPr>
          <p:spPr>
            <a:xfrm rot="5400000">
              <a:off x="4917506" y="913379"/>
              <a:ext cx="432048" cy="402981"/>
            </a:xfrm>
            <a:prstGeom prst="triangle">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1187624" y="2988819"/>
            <a:ext cx="2799318" cy="663051"/>
            <a:chOff x="4932039" y="898846"/>
            <a:chExt cx="2520282" cy="663051"/>
          </a:xfrm>
        </p:grpSpPr>
        <p:sp>
          <p:nvSpPr>
            <p:cNvPr id="24" name="TextBox 23"/>
            <p:cNvSpPr txBox="1"/>
            <p:nvPr/>
          </p:nvSpPr>
          <p:spPr>
            <a:xfrm>
              <a:off x="5364088" y="915566"/>
              <a:ext cx="2088233" cy="646331"/>
            </a:xfrm>
            <a:prstGeom prst="rect">
              <a:avLst/>
            </a:prstGeom>
            <a:noFill/>
          </p:spPr>
          <p:txBody>
            <a:bodyPr wrap="square" rtlCol="0">
              <a:spAutoFit/>
            </a:bodyPr>
            <a:lstStyle/>
            <a:p>
              <a:r>
                <a:rPr lang="en-US" altLang="zh-CN" b="1" dirty="0" smtClean="0">
                  <a:solidFill>
                    <a:srgbClr val="00B0F0"/>
                  </a:solidFill>
                  <a:latin typeface="微软雅黑" pitchFamily="34" charset="-122"/>
                  <a:ea typeface="微软雅黑" pitchFamily="34" charset="-122"/>
                </a:rPr>
                <a:t>Results on MNIST</a:t>
              </a:r>
              <a:endParaRPr lang="zh-CN" altLang="en-US" b="1" dirty="0">
                <a:solidFill>
                  <a:srgbClr val="00B0F0"/>
                </a:solidFill>
                <a:latin typeface="微软雅黑" pitchFamily="34" charset="-122"/>
                <a:ea typeface="微软雅黑" pitchFamily="34" charset="-122"/>
              </a:endParaRPr>
            </a:p>
          </p:txBody>
        </p:sp>
        <p:sp>
          <p:nvSpPr>
            <p:cNvPr id="22" name="等腰三角形 21"/>
            <p:cNvSpPr/>
            <p:nvPr/>
          </p:nvSpPr>
          <p:spPr>
            <a:xfrm rot="5400000">
              <a:off x="4917506" y="913379"/>
              <a:ext cx="432048" cy="402981"/>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5292080" y="1624003"/>
            <a:ext cx="2693362" cy="432048"/>
            <a:chOff x="4932039" y="898846"/>
            <a:chExt cx="2693362" cy="432048"/>
          </a:xfrm>
        </p:grpSpPr>
        <p:sp>
          <p:nvSpPr>
            <p:cNvPr id="29" name="TextBox 28"/>
            <p:cNvSpPr txBox="1"/>
            <p:nvPr/>
          </p:nvSpPr>
          <p:spPr>
            <a:xfrm>
              <a:off x="5364088" y="915566"/>
              <a:ext cx="2261313" cy="369332"/>
            </a:xfrm>
            <a:prstGeom prst="rect">
              <a:avLst/>
            </a:prstGeom>
            <a:noFill/>
          </p:spPr>
          <p:txBody>
            <a:bodyPr wrap="square" rtlCol="0">
              <a:spAutoFit/>
            </a:bodyPr>
            <a:lstStyle/>
            <a:p>
              <a:r>
                <a:rPr lang="en-US" altLang="zh-CN" b="1" dirty="0" smtClean="0">
                  <a:solidFill>
                    <a:srgbClr val="53C780"/>
                  </a:solidFill>
                  <a:latin typeface="微软雅黑" pitchFamily="34" charset="-122"/>
                  <a:ea typeface="微软雅黑" pitchFamily="34" charset="-122"/>
                </a:rPr>
                <a:t>Scale Experiment</a:t>
              </a:r>
              <a:endParaRPr lang="zh-CN" altLang="en-US" b="1" dirty="0">
                <a:solidFill>
                  <a:srgbClr val="53C780"/>
                </a:solidFill>
                <a:latin typeface="微软雅黑" pitchFamily="34" charset="-122"/>
                <a:ea typeface="微软雅黑" pitchFamily="34" charset="-122"/>
              </a:endParaRPr>
            </a:p>
          </p:txBody>
        </p:sp>
        <p:sp>
          <p:nvSpPr>
            <p:cNvPr id="27" name="等腰三角形 26"/>
            <p:cNvSpPr/>
            <p:nvPr/>
          </p:nvSpPr>
          <p:spPr>
            <a:xfrm rot="5400000">
              <a:off x="4917506" y="913379"/>
              <a:ext cx="432048" cy="402981"/>
            </a:xfrm>
            <a:prstGeom prst="triangle">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C780"/>
                </a:solidFill>
              </a:endParaRPr>
            </a:p>
          </p:txBody>
        </p:sp>
      </p:grpSp>
      <p:grpSp>
        <p:nvGrpSpPr>
          <p:cNvPr id="30" name="组合 29"/>
          <p:cNvGrpSpPr/>
          <p:nvPr/>
        </p:nvGrpSpPr>
        <p:grpSpPr>
          <a:xfrm>
            <a:off x="5317909" y="2898396"/>
            <a:ext cx="2761665" cy="646331"/>
            <a:chOff x="4932039" y="791703"/>
            <a:chExt cx="2761665" cy="646331"/>
          </a:xfrm>
        </p:grpSpPr>
        <p:sp>
          <p:nvSpPr>
            <p:cNvPr id="34" name="TextBox 33"/>
            <p:cNvSpPr txBox="1"/>
            <p:nvPr/>
          </p:nvSpPr>
          <p:spPr>
            <a:xfrm>
              <a:off x="5343270" y="791703"/>
              <a:ext cx="2350434" cy="646331"/>
            </a:xfrm>
            <a:prstGeom prst="rect">
              <a:avLst/>
            </a:prstGeom>
            <a:noFill/>
          </p:spPr>
          <p:txBody>
            <a:bodyPr wrap="square" rtlCol="0">
              <a:spAutoFit/>
            </a:bodyPr>
            <a:lstStyle/>
            <a:p>
              <a:r>
                <a:rPr lang="en-US" altLang="zh-CN" b="1" dirty="0">
                  <a:solidFill>
                    <a:srgbClr val="F46970"/>
                  </a:solidFill>
                  <a:latin typeface="微软雅黑" pitchFamily="34" charset="-122"/>
                  <a:ea typeface="微软雅黑" pitchFamily="34" charset="-122"/>
                </a:rPr>
                <a:t>Results </a:t>
              </a:r>
              <a:r>
                <a:rPr lang="en-US" altLang="zh-CN" b="1" dirty="0" smtClean="0">
                  <a:solidFill>
                    <a:srgbClr val="F46970"/>
                  </a:solidFill>
                  <a:latin typeface="微软雅黑" pitchFamily="34" charset="-122"/>
                  <a:ea typeface="微软雅黑" pitchFamily="34" charset="-122"/>
                </a:rPr>
                <a:t>on</a:t>
              </a:r>
            </a:p>
            <a:p>
              <a:r>
                <a:rPr lang="en-US" altLang="zh-CN" b="1" dirty="0" smtClean="0">
                  <a:solidFill>
                    <a:srgbClr val="F46970"/>
                  </a:solidFill>
                  <a:latin typeface="微软雅黑" pitchFamily="34" charset="-122"/>
                  <a:ea typeface="微软雅黑" pitchFamily="34" charset="-122"/>
                </a:rPr>
                <a:t>MNIST-rot</a:t>
              </a:r>
              <a:endParaRPr lang="en-US" altLang="zh-CN" b="1" dirty="0">
                <a:solidFill>
                  <a:srgbClr val="F46970"/>
                </a:solidFill>
                <a:latin typeface="微软雅黑" pitchFamily="34" charset="-122"/>
                <a:ea typeface="微软雅黑" pitchFamily="34" charset="-122"/>
              </a:endParaRPr>
            </a:p>
          </p:txBody>
        </p:sp>
        <p:sp>
          <p:nvSpPr>
            <p:cNvPr id="32" name="等腰三角形 31"/>
            <p:cNvSpPr/>
            <p:nvPr/>
          </p:nvSpPr>
          <p:spPr>
            <a:xfrm rot="5400000">
              <a:off x="4917506" y="913379"/>
              <a:ext cx="432048" cy="402981"/>
            </a:xfrm>
            <a:prstGeom prst="triangle">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56329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4283967" cy="644334"/>
            <a:chOff x="0" y="448022"/>
            <a:chExt cx="4283967"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755576" y="448022"/>
              <a:ext cx="1584176"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2" y="753802"/>
              <a:ext cx="3574145" cy="338554"/>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--Network Structure</a:t>
              </a:r>
              <a:endParaRPr lang="zh-CN" altLang="en-US" sz="1600" dirty="0">
                <a:solidFill>
                  <a:srgbClr val="53C780"/>
                </a:solidFill>
                <a:latin typeface="微软雅黑" pitchFamily="34" charset="-122"/>
                <a:ea typeface="微软雅黑" pitchFamily="34" charset="-122"/>
              </a:endParaRPr>
            </a:p>
          </p:txBody>
        </p:sp>
      </p:grpSp>
      <p:sp>
        <p:nvSpPr>
          <p:cNvPr id="7" name="矩形 6"/>
          <p:cNvSpPr/>
          <p:nvPr/>
        </p:nvSpPr>
        <p:spPr>
          <a:xfrm>
            <a:off x="467543" y="4299942"/>
            <a:ext cx="8191635" cy="830997"/>
          </a:xfrm>
          <a:prstGeom prst="rect">
            <a:avLst/>
          </a:prstGeom>
        </p:spPr>
        <p:txBody>
          <a:bodyPr wrap="squar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Batch </a:t>
            </a:r>
            <a:r>
              <a:rPr lang="en-US" altLang="zh-CN" sz="1600" dirty="0">
                <a:latin typeface="Times New Roman" panose="02020603050405020304" pitchFamily="18" charset="0"/>
                <a:cs typeface="Times New Roman" panose="02020603050405020304" pitchFamily="18" charset="0"/>
              </a:rPr>
              <a:t>size </a:t>
            </a:r>
            <a:r>
              <a:rPr lang="en-US" altLang="zh-CN" sz="1600" dirty="0" smtClean="0">
                <a:latin typeface="Times New Roman" panose="02020603050405020304" pitchFamily="18" charset="0"/>
                <a:cs typeface="Times New Roman" panose="02020603050405020304" pitchFamily="18" charset="0"/>
              </a:rPr>
              <a:t>: 128 </a:t>
            </a:r>
            <a:r>
              <a:rPr lang="en-US" altLang="zh-CN" sz="1600" dirty="0">
                <a:latin typeface="Times New Roman" panose="02020603050405020304" pitchFamily="18" charset="0"/>
                <a:cs typeface="Times New Roman" panose="02020603050405020304" pitchFamily="18" charset="0"/>
              </a:rPr>
              <a:t>learning rate decay:0.5 initial learning rate : 0.001 </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en-US" altLang="zh-CN" sz="1600" dirty="0" smtClean="0">
                <a:latin typeface="Times New Roman" panose="02020603050405020304" pitchFamily="18" charset="0"/>
                <a:cs typeface="Times New Roman" panose="02020603050405020304" pitchFamily="18" charset="0"/>
              </a:rPr>
              <a:t>epoch </a:t>
            </a:r>
            <a:r>
              <a:rPr lang="en-US" altLang="zh-CN" sz="1600" dirty="0">
                <a:latin typeface="Times New Roman" panose="02020603050405020304" pitchFamily="18" charset="0"/>
                <a:cs typeface="Times New Roman" panose="02020603050405020304" pitchFamily="18" charset="0"/>
              </a:rPr>
              <a:t>step: </a:t>
            </a:r>
            <a:r>
              <a:rPr lang="en-US" altLang="zh-CN" sz="1600" dirty="0" smtClean="0">
                <a:latin typeface="Times New Roman" panose="02020603050405020304" pitchFamily="18" charset="0"/>
                <a:cs typeface="Times New Roman" panose="02020603050405020304" pitchFamily="18" charset="0"/>
              </a:rPr>
              <a:t>25 max </a:t>
            </a:r>
            <a:r>
              <a:rPr lang="en-US" altLang="zh-CN" sz="1600" dirty="0">
                <a:latin typeface="Times New Roman" panose="02020603050405020304" pitchFamily="18" charset="0"/>
                <a:cs typeface="Times New Roman" panose="02020603050405020304" pitchFamily="18" charset="0"/>
              </a:rPr>
              <a:t>epoch </a:t>
            </a:r>
            <a:r>
              <a:rPr lang="en-US" altLang="zh-CN" sz="1600" dirty="0" smtClean="0">
                <a:latin typeface="Times New Roman" panose="02020603050405020304" pitchFamily="18" charset="0"/>
                <a:cs typeface="Times New Roman" panose="02020603050405020304" pitchFamily="18" charset="0"/>
              </a:rPr>
              <a:t>200   weight </a:t>
            </a:r>
            <a:r>
              <a:rPr lang="en-US" altLang="zh-CN" sz="1600" dirty="0">
                <a:latin typeface="Times New Roman" panose="02020603050405020304" pitchFamily="18" charset="0"/>
                <a:cs typeface="Times New Roman" panose="02020603050405020304" pitchFamily="18" charset="0"/>
              </a:rPr>
              <a:t>decay </a:t>
            </a:r>
            <a:r>
              <a:rPr lang="en-US" altLang="zh-CN" sz="1600" dirty="0" smtClean="0">
                <a:latin typeface="Times New Roman" panose="02020603050405020304" pitchFamily="18" charset="0"/>
                <a:cs typeface="Times New Roman" panose="02020603050405020304" pitchFamily="18" charset="0"/>
              </a:rPr>
              <a:t>: 0.00005</a:t>
            </a:r>
          </a:p>
        </p:txBody>
      </p:sp>
      <p:pic>
        <p:nvPicPr>
          <p:cNvPr id="6" name="图片 5"/>
          <p:cNvPicPr>
            <a:picLocks noChangeAspect="1"/>
          </p:cNvPicPr>
          <p:nvPr/>
        </p:nvPicPr>
        <p:blipFill>
          <a:blip r:embed="rId3"/>
          <a:stretch>
            <a:fillRect/>
          </a:stretch>
        </p:blipFill>
        <p:spPr>
          <a:xfrm>
            <a:off x="611560" y="1097276"/>
            <a:ext cx="8047619" cy="3180952"/>
          </a:xfrm>
          <a:prstGeom prst="rect">
            <a:avLst/>
          </a:prstGeom>
        </p:spPr>
      </p:pic>
    </p:spTree>
    <p:extLst>
      <p:ext uri="{BB962C8B-B14F-4D97-AF65-F5344CB8AC3E}">
        <p14:creationId xmlns:p14="http://schemas.microsoft.com/office/powerpoint/2010/main" val="20919830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7624" y="1774887"/>
            <a:ext cx="1152128" cy="1300919"/>
            <a:chOff x="1259632" y="1419622"/>
            <a:chExt cx="1152128" cy="1300919"/>
          </a:xfrm>
        </p:grpSpPr>
        <p:sp>
          <p:nvSpPr>
            <p:cNvPr id="2" name="椭圆 1"/>
            <p:cNvSpPr/>
            <p:nvPr/>
          </p:nvSpPr>
          <p:spPr>
            <a:xfrm>
              <a:off x="1259632" y="1419622"/>
              <a:ext cx="1152128" cy="1152128"/>
            </a:xfrm>
            <a:prstGeom prst="ellipse">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3107837" y="1774887"/>
            <a:ext cx="1152128" cy="1300919"/>
            <a:chOff x="1259632" y="1419622"/>
            <a:chExt cx="1152128" cy="1300919"/>
          </a:xfrm>
        </p:grpSpPr>
        <p:sp>
          <p:nvSpPr>
            <p:cNvPr id="7" name="椭圆 6"/>
            <p:cNvSpPr/>
            <p:nvPr/>
          </p:nvSpPr>
          <p:spPr>
            <a:xfrm>
              <a:off x="1259632" y="1419622"/>
              <a:ext cx="1152128" cy="1152128"/>
            </a:xfrm>
            <a:prstGeom prst="ellipse">
              <a:avLst/>
            </a:prstGeom>
            <a:solidFill>
              <a:srgbClr val="67D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28050" y="1774887"/>
            <a:ext cx="1152128" cy="1300919"/>
            <a:chOff x="1259632" y="1419622"/>
            <a:chExt cx="1152128" cy="1300919"/>
          </a:xfrm>
        </p:grpSpPr>
        <p:sp>
          <p:nvSpPr>
            <p:cNvPr id="10" name="椭圆 9"/>
            <p:cNvSpPr/>
            <p:nvPr/>
          </p:nvSpPr>
          <p:spPr>
            <a:xfrm>
              <a:off x="1259632" y="1419622"/>
              <a:ext cx="1152128" cy="115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4249" y="1991805"/>
            <a:ext cx="507937" cy="507937"/>
          </a:xfrm>
          <a:prstGeom prst="rect">
            <a:avLst/>
          </a:prstGeom>
        </p:spPr>
      </p:pic>
      <p:grpSp>
        <p:nvGrpSpPr>
          <p:cNvPr id="12" name="组合 11"/>
          <p:cNvGrpSpPr/>
          <p:nvPr/>
        </p:nvGrpSpPr>
        <p:grpSpPr>
          <a:xfrm>
            <a:off x="6948264" y="1774887"/>
            <a:ext cx="1152128" cy="1300919"/>
            <a:chOff x="1259632" y="1419622"/>
            <a:chExt cx="1152128" cy="1300919"/>
          </a:xfrm>
        </p:grpSpPr>
        <p:sp>
          <p:nvSpPr>
            <p:cNvPr id="13" name="椭圆 12"/>
            <p:cNvSpPr/>
            <p:nvPr/>
          </p:nvSpPr>
          <p:spPr>
            <a:xfrm>
              <a:off x="1259632" y="1419622"/>
              <a:ext cx="1152128" cy="1152128"/>
            </a:xfrm>
            <a:prstGeom prst="ellipse">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18"/>
          <p:cNvSpPr txBox="1"/>
          <p:nvPr/>
        </p:nvSpPr>
        <p:spPr>
          <a:xfrm>
            <a:off x="1367643" y="2418442"/>
            <a:ext cx="792089" cy="369332"/>
          </a:xfrm>
          <a:prstGeom prst="rect">
            <a:avLst/>
          </a:prstGeom>
          <a:noFill/>
        </p:spPr>
        <p:txBody>
          <a:bodyPr wrap="square" rtlCol="0">
            <a:spAutoFit/>
          </a:bodyPr>
          <a:lstStyle/>
          <a:p>
            <a:r>
              <a:rPr lang="en-US" altLang="zh-CN" dirty="0" smtClean="0">
                <a:solidFill>
                  <a:schemeClr val="bg1"/>
                </a:solidFill>
              </a:rPr>
              <a:t>about</a:t>
            </a:r>
            <a:endParaRPr lang="zh-CN" altLang="en-US" dirty="0">
              <a:solidFill>
                <a:schemeClr val="bg1"/>
              </a:solidFill>
            </a:endParaRPr>
          </a:p>
        </p:txBody>
      </p:sp>
      <p:sp>
        <p:nvSpPr>
          <p:cNvPr id="20" name="TextBox 19"/>
          <p:cNvSpPr txBox="1"/>
          <p:nvPr/>
        </p:nvSpPr>
        <p:spPr>
          <a:xfrm>
            <a:off x="3287856" y="2418442"/>
            <a:ext cx="792089" cy="369332"/>
          </a:xfrm>
          <a:prstGeom prst="rect">
            <a:avLst/>
          </a:prstGeom>
          <a:noFill/>
        </p:spPr>
        <p:txBody>
          <a:bodyPr wrap="square" rtlCol="0">
            <a:spAutoFit/>
          </a:bodyPr>
          <a:lstStyle/>
          <a:p>
            <a:r>
              <a:rPr lang="en-US" altLang="zh-CN" dirty="0" smtClean="0">
                <a:solidFill>
                  <a:schemeClr val="bg1"/>
                </a:solidFill>
              </a:rPr>
              <a:t>about</a:t>
            </a:r>
            <a:endParaRPr lang="zh-CN" altLang="en-US" dirty="0">
              <a:solidFill>
                <a:schemeClr val="bg1"/>
              </a:solidFill>
            </a:endParaRPr>
          </a:p>
        </p:txBody>
      </p:sp>
      <p:sp>
        <p:nvSpPr>
          <p:cNvPr id="21" name="TextBox 20"/>
          <p:cNvSpPr txBox="1"/>
          <p:nvPr/>
        </p:nvSpPr>
        <p:spPr>
          <a:xfrm>
            <a:off x="5190691" y="2418442"/>
            <a:ext cx="792089" cy="369332"/>
          </a:xfrm>
          <a:prstGeom prst="rect">
            <a:avLst/>
          </a:prstGeom>
          <a:noFill/>
        </p:spPr>
        <p:txBody>
          <a:bodyPr wrap="square" rtlCol="0">
            <a:spAutoFit/>
          </a:bodyPr>
          <a:lstStyle/>
          <a:p>
            <a:r>
              <a:rPr lang="en-US" altLang="zh-CN" dirty="0" smtClean="0">
                <a:solidFill>
                  <a:schemeClr val="bg1"/>
                </a:solidFill>
              </a:rPr>
              <a:t>about</a:t>
            </a:r>
            <a:endParaRPr lang="zh-CN" altLang="en-US" dirty="0">
              <a:solidFill>
                <a:schemeClr val="bg1"/>
              </a:solidFill>
            </a:endParaRPr>
          </a:p>
        </p:txBody>
      </p:sp>
      <p:sp>
        <p:nvSpPr>
          <p:cNvPr id="22" name="TextBox 21"/>
          <p:cNvSpPr txBox="1"/>
          <p:nvPr/>
        </p:nvSpPr>
        <p:spPr>
          <a:xfrm>
            <a:off x="7128283" y="2418442"/>
            <a:ext cx="792089" cy="369332"/>
          </a:xfrm>
          <a:prstGeom prst="rect">
            <a:avLst/>
          </a:prstGeom>
          <a:noFill/>
        </p:spPr>
        <p:txBody>
          <a:bodyPr wrap="square" rtlCol="0">
            <a:spAutoFit/>
          </a:bodyPr>
          <a:lstStyle/>
          <a:p>
            <a:r>
              <a:rPr lang="en-US" altLang="zh-CN" dirty="0" smtClean="0">
                <a:solidFill>
                  <a:schemeClr val="bg1"/>
                </a:solidFill>
              </a:rPr>
              <a:t>about</a:t>
            </a:r>
            <a:endParaRPr lang="zh-CN" altLang="en-US" dirty="0">
              <a:solidFill>
                <a:schemeClr val="bg1"/>
              </a:solidFill>
            </a:endParaRPr>
          </a:p>
        </p:txBody>
      </p:sp>
      <p:sp>
        <p:nvSpPr>
          <p:cNvPr id="18" name="TextBox 17"/>
          <p:cNvSpPr txBox="1"/>
          <p:nvPr/>
        </p:nvSpPr>
        <p:spPr>
          <a:xfrm>
            <a:off x="3269231" y="627534"/>
            <a:ext cx="2814937" cy="707886"/>
          </a:xfrm>
          <a:prstGeom prst="rect">
            <a:avLst/>
          </a:prstGeom>
          <a:noFill/>
        </p:spPr>
        <p:txBody>
          <a:bodyPr wrap="square" rtlCol="0">
            <a:spAutoFit/>
          </a:bodyPr>
          <a:lstStyle/>
          <a:p>
            <a:r>
              <a:rPr lang="en-US" altLang="zh-CN" sz="4000" dirty="0" smtClean="0">
                <a:latin typeface="Lucida Handwriting" panose="03010101010101010101" pitchFamily="66" charset="0"/>
              </a:rPr>
              <a:t>CONTEXT</a:t>
            </a:r>
            <a:endParaRPr lang="zh-CN" altLang="en-US" sz="4000" dirty="0">
              <a:latin typeface="Lucida Handwriting" panose="03010101010101010101" pitchFamily="66" charset="0"/>
            </a:endParaRPr>
          </a:p>
        </p:txBody>
      </p:sp>
      <p:sp>
        <p:nvSpPr>
          <p:cNvPr id="24" name="TextBox 23"/>
          <p:cNvSpPr txBox="1"/>
          <p:nvPr/>
        </p:nvSpPr>
        <p:spPr>
          <a:xfrm>
            <a:off x="1043608" y="3291830"/>
            <a:ext cx="1512168" cy="369332"/>
          </a:xfrm>
          <a:prstGeom prst="rect">
            <a:avLst/>
          </a:prstGeom>
          <a:noFill/>
        </p:spPr>
        <p:txBody>
          <a:bodyPr wrap="square" rtlCol="0">
            <a:spAutoFit/>
          </a:bodyPr>
          <a:lstStyle/>
          <a:p>
            <a:r>
              <a:rPr lang="en-US" altLang="zh-CN" dirty="0" smtClean="0">
                <a:solidFill>
                  <a:srgbClr val="F46970"/>
                </a:solidFill>
              </a:rPr>
              <a:t>Introduction</a:t>
            </a:r>
            <a:endParaRPr lang="zh-CN" altLang="en-US" dirty="0">
              <a:solidFill>
                <a:srgbClr val="F46970"/>
              </a:solidFill>
            </a:endParaRPr>
          </a:p>
        </p:txBody>
      </p:sp>
      <p:sp>
        <p:nvSpPr>
          <p:cNvPr id="25" name="TextBox 24"/>
          <p:cNvSpPr txBox="1"/>
          <p:nvPr/>
        </p:nvSpPr>
        <p:spPr>
          <a:xfrm>
            <a:off x="2861238" y="3291830"/>
            <a:ext cx="1710762" cy="369332"/>
          </a:xfrm>
          <a:prstGeom prst="rect">
            <a:avLst/>
          </a:prstGeom>
          <a:noFill/>
        </p:spPr>
        <p:txBody>
          <a:bodyPr wrap="square" rtlCol="0">
            <a:spAutoFit/>
          </a:bodyPr>
          <a:lstStyle/>
          <a:p>
            <a:r>
              <a:rPr lang="en-US" altLang="zh-CN" dirty="0" smtClean="0">
                <a:solidFill>
                  <a:srgbClr val="67D993"/>
                </a:solidFill>
              </a:rPr>
              <a:t>Related Works</a:t>
            </a:r>
            <a:endParaRPr lang="zh-CN" altLang="en-US" dirty="0">
              <a:solidFill>
                <a:srgbClr val="67D993"/>
              </a:solidFill>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9546" y="1991804"/>
            <a:ext cx="507937" cy="507937"/>
          </a:xfrm>
          <a:prstGeom prst="rect">
            <a:avLst/>
          </a:prstGeom>
        </p:spPr>
      </p:pic>
      <p:sp>
        <p:nvSpPr>
          <p:cNvPr id="26" name="TextBox 25"/>
          <p:cNvSpPr txBox="1"/>
          <p:nvPr/>
        </p:nvSpPr>
        <p:spPr>
          <a:xfrm>
            <a:off x="4644008" y="3179172"/>
            <a:ext cx="1948761" cy="646331"/>
          </a:xfrm>
          <a:prstGeom prst="rect">
            <a:avLst/>
          </a:prstGeom>
          <a:noFill/>
        </p:spPr>
        <p:txBody>
          <a:bodyPr wrap="square" rtlCol="0">
            <a:spAutoFit/>
          </a:bodyPr>
          <a:lstStyle/>
          <a:p>
            <a:pPr algn="ctr"/>
            <a:r>
              <a:rPr lang="en-US" altLang="zh-CN" dirty="0" smtClean="0">
                <a:solidFill>
                  <a:srgbClr val="00B0F0"/>
                </a:solidFill>
              </a:rPr>
              <a:t>Gabor Convolution Networks</a:t>
            </a:r>
            <a:endParaRPr lang="zh-CN" altLang="en-US" dirty="0">
              <a:solidFill>
                <a:srgbClr val="00B0F0"/>
              </a:solidFill>
            </a:endParaRPr>
          </a:p>
        </p:txBody>
      </p:sp>
      <p:sp>
        <p:nvSpPr>
          <p:cNvPr id="27" name="TextBox 26"/>
          <p:cNvSpPr txBox="1"/>
          <p:nvPr/>
        </p:nvSpPr>
        <p:spPr>
          <a:xfrm>
            <a:off x="6876256" y="3291830"/>
            <a:ext cx="1512168" cy="369332"/>
          </a:xfrm>
          <a:prstGeom prst="rect">
            <a:avLst/>
          </a:prstGeom>
          <a:noFill/>
        </p:spPr>
        <p:txBody>
          <a:bodyPr wrap="square" rtlCol="0">
            <a:spAutoFit/>
          </a:bodyPr>
          <a:lstStyle/>
          <a:p>
            <a:r>
              <a:rPr lang="en-US" altLang="zh-CN" dirty="0" smtClean="0">
                <a:solidFill>
                  <a:srgbClr val="F2A849"/>
                </a:solidFill>
              </a:rPr>
              <a:t>Experiments</a:t>
            </a:r>
            <a:endParaRPr lang="zh-CN" altLang="en-US" dirty="0">
              <a:solidFill>
                <a:srgbClr val="F2A849"/>
              </a:solidFill>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9718" y="1974110"/>
            <a:ext cx="525632" cy="525632"/>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5361" y="1991805"/>
            <a:ext cx="507937" cy="507937"/>
          </a:xfrm>
          <a:prstGeom prst="rect">
            <a:avLst/>
          </a:prstGeom>
        </p:spPr>
      </p:pic>
    </p:spTree>
    <p:extLst>
      <p:ext uri="{BB962C8B-B14F-4D97-AF65-F5344CB8AC3E}">
        <p14:creationId xmlns:p14="http://schemas.microsoft.com/office/powerpoint/2010/main" val="145312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4283967" cy="890555"/>
            <a:chOff x="0" y="448022"/>
            <a:chExt cx="4283967" cy="890555"/>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755576" y="448022"/>
              <a:ext cx="1584176"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2" y="753802"/>
              <a:ext cx="3574145" cy="584775"/>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--Orientation </a:t>
              </a:r>
              <a:r>
                <a:rPr lang="en-US" altLang="zh-CN" sz="1600" dirty="0">
                  <a:solidFill>
                    <a:srgbClr val="53C780"/>
                  </a:solidFill>
                  <a:latin typeface="微软雅黑" pitchFamily="34" charset="-122"/>
                  <a:ea typeface="微软雅黑" pitchFamily="34" charset="-122"/>
                </a:rPr>
                <a:t>channel experiment  </a:t>
              </a:r>
              <a:r>
                <a:rPr lang="en-US" altLang="zh-CN" sz="1600" dirty="0" smtClean="0">
                  <a:solidFill>
                    <a:srgbClr val="53C780"/>
                  </a:solidFill>
                  <a:latin typeface="微软雅黑" pitchFamily="34" charset="-122"/>
                  <a:ea typeface="微软雅黑" pitchFamily="34" charset="-122"/>
                </a:rPr>
                <a:t> </a:t>
              </a:r>
              <a:r>
                <a:rPr lang="en-US" altLang="zh-CN" sz="1600" dirty="0">
                  <a:solidFill>
                    <a:srgbClr val="53C780"/>
                  </a:solidFill>
                  <a:latin typeface="微软雅黑" pitchFamily="34" charset="-122"/>
                  <a:ea typeface="微软雅黑" pitchFamily="34" charset="-122"/>
                </a:rPr>
                <a:t>--Scale </a:t>
              </a:r>
              <a:r>
                <a:rPr lang="en-US" altLang="zh-CN" sz="1600" dirty="0" smtClean="0">
                  <a:solidFill>
                    <a:srgbClr val="53C780"/>
                  </a:solidFill>
                  <a:latin typeface="微软雅黑" pitchFamily="34" charset="-122"/>
                  <a:ea typeface="微软雅黑" pitchFamily="34" charset="-122"/>
                </a:rPr>
                <a:t>experiment</a:t>
              </a:r>
              <a:endParaRPr lang="zh-CN" altLang="en-US" sz="1600" dirty="0">
                <a:solidFill>
                  <a:srgbClr val="53C780"/>
                </a:solidFill>
                <a:latin typeface="微软雅黑" pitchFamily="34" charset="-122"/>
                <a:ea typeface="微软雅黑" pitchFamily="34" charset="-122"/>
              </a:endParaRPr>
            </a:p>
          </p:txBody>
        </p:sp>
      </p:grpSp>
      <p:pic>
        <p:nvPicPr>
          <p:cNvPr id="29" name="图片 28"/>
          <p:cNvPicPr>
            <a:picLocks noChangeAspect="1"/>
          </p:cNvPicPr>
          <p:nvPr/>
        </p:nvPicPr>
        <p:blipFill rotWithShape="1">
          <a:blip r:embed="rId2"/>
          <a:srcRect r="7327"/>
          <a:stretch/>
        </p:blipFill>
        <p:spPr>
          <a:xfrm>
            <a:off x="4788024" y="1939423"/>
            <a:ext cx="3724590" cy="1496423"/>
          </a:xfrm>
          <a:prstGeom prst="rect">
            <a:avLst/>
          </a:prstGeom>
        </p:spPr>
      </p:pic>
      <p:pic>
        <p:nvPicPr>
          <p:cNvPr id="13" name="图片 12"/>
          <p:cNvPicPr>
            <a:picLocks noChangeAspect="1"/>
          </p:cNvPicPr>
          <p:nvPr/>
        </p:nvPicPr>
        <p:blipFill rotWithShape="1">
          <a:blip r:embed="rId3"/>
          <a:srcRect l="-2466" t="-1371" r="2466" b="1371"/>
          <a:stretch/>
        </p:blipFill>
        <p:spPr>
          <a:xfrm>
            <a:off x="539552" y="1939423"/>
            <a:ext cx="3724590" cy="1476190"/>
          </a:xfrm>
          <a:prstGeom prst="rect">
            <a:avLst/>
          </a:prstGeom>
        </p:spPr>
      </p:pic>
    </p:spTree>
    <p:extLst>
      <p:ext uri="{BB962C8B-B14F-4D97-AF65-F5344CB8AC3E}">
        <p14:creationId xmlns:p14="http://schemas.microsoft.com/office/powerpoint/2010/main" val="13359057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4427984" cy="644334"/>
            <a:chOff x="0" y="448022"/>
            <a:chExt cx="4427984"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755576" y="448022"/>
              <a:ext cx="1584176"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2" y="753802"/>
              <a:ext cx="3718162" cy="338554"/>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--Results </a:t>
              </a:r>
              <a:r>
                <a:rPr lang="en-US" altLang="zh-CN" sz="1600" dirty="0">
                  <a:solidFill>
                    <a:srgbClr val="53C780"/>
                  </a:solidFill>
                  <a:latin typeface="微软雅黑" pitchFamily="34" charset="-122"/>
                  <a:ea typeface="微软雅黑" pitchFamily="34" charset="-122"/>
                </a:rPr>
                <a:t>on </a:t>
              </a:r>
              <a:r>
                <a:rPr lang="en-US" altLang="zh-CN" sz="1600" dirty="0" smtClean="0">
                  <a:solidFill>
                    <a:srgbClr val="53C780"/>
                  </a:solidFill>
                  <a:latin typeface="微软雅黑" pitchFamily="34" charset="-122"/>
                  <a:ea typeface="微软雅黑" pitchFamily="34" charset="-122"/>
                </a:rPr>
                <a:t>MNIST and MNIST-rot</a:t>
              </a:r>
              <a:endParaRPr lang="en-US" altLang="zh-CN" sz="1600" dirty="0">
                <a:solidFill>
                  <a:srgbClr val="53C780"/>
                </a:solidFill>
                <a:latin typeface="微软雅黑" pitchFamily="34" charset="-122"/>
                <a:ea typeface="微软雅黑" pitchFamily="34" charset="-122"/>
              </a:endParaRPr>
            </a:p>
          </p:txBody>
        </p:sp>
      </p:grpSp>
      <p:pic>
        <p:nvPicPr>
          <p:cNvPr id="6" name="图片 5"/>
          <p:cNvPicPr>
            <a:picLocks noChangeAspect="1"/>
          </p:cNvPicPr>
          <p:nvPr/>
        </p:nvPicPr>
        <p:blipFill>
          <a:blip r:embed="rId2"/>
          <a:stretch>
            <a:fillRect/>
          </a:stretch>
        </p:blipFill>
        <p:spPr>
          <a:xfrm>
            <a:off x="1118281" y="1311784"/>
            <a:ext cx="6838095" cy="3276190"/>
          </a:xfrm>
          <a:prstGeom prst="rect">
            <a:avLst/>
          </a:prstGeom>
        </p:spPr>
      </p:pic>
    </p:spTree>
    <p:extLst>
      <p:ext uri="{BB962C8B-B14F-4D97-AF65-F5344CB8AC3E}">
        <p14:creationId xmlns:p14="http://schemas.microsoft.com/office/powerpoint/2010/main" val="28572691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419872" cy="644334"/>
            <a:chOff x="0" y="448022"/>
            <a:chExt cx="3419872"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C780"/>
                </a:solidFill>
              </a:endParaRPr>
            </a:p>
          </p:txBody>
        </p:sp>
        <p:sp>
          <p:nvSpPr>
            <p:cNvPr id="4" name="TextBox 3"/>
            <p:cNvSpPr txBox="1"/>
            <p:nvPr/>
          </p:nvSpPr>
          <p:spPr>
            <a:xfrm>
              <a:off x="683568" y="448022"/>
              <a:ext cx="2736304"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--CIFAR</a:t>
              </a:r>
              <a:endParaRPr lang="zh-CN" altLang="en-US" sz="1600" dirty="0">
                <a:solidFill>
                  <a:srgbClr val="53C780"/>
                </a:solidFill>
                <a:latin typeface="微软雅黑" pitchFamily="34" charset="-122"/>
                <a:ea typeface="微软雅黑" pitchFamily="34" charset="-122"/>
              </a:endParaRPr>
            </a:p>
          </p:txBody>
        </p:sp>
      </p:grpSp>
      <p:pic>
        <p:nvPicPr>
          <p:cNvPr id="6" name="图片 5"/>
          <p:cNvPicPr>
            <a:picLocks noChangeAspect="1"/>
          </p:cNvPicPr>
          <p:nvPr/>
        </p:nvPicPr>
        <p:blipFill>
          <a:blip r:embed="rId2"/>
          <a:stretch>
            <a:fillRect/>
          </a:stretch>
        </p:blipFill>
        <p:spPr>
          <a:xfrm>
            <a:off x="3925217" y="1541498"/>
            <a:ext cx="4967263" cy="2251125"/>
          </a:xfrm>
          <a:prstGeom prst="rect">
            <a:avLst/>
          </a:prstGeom>
        </p:spPr>
      </p:pic>
      <p:grpSp>
        <p:nvGrpSpPr>
          <p:cNvPr id="8" name="Group 4"/>
          <p:cNvGrpSpPr>
            <a:grpSpLocks noChangeAspect="1"/>
          </p:cNvGrpSpPr>
          <p:nvPr/>
        </p:nvGrpSpPr>
        <p:grpSpPr bwMode="auto">
          <a:xfrm>
            <a:off x="632173" y="1707654"/>
            <a:ext cx="2105023" cy="3082925"/>
            <a:chOff x="385" y="901"/>
            <a:chExt cx="1326" cy="1942"/>
          </a:xfrm>
        </p:grpSpPr>
        <p:sp>
          <p:nvSpPr>
            <p:cNvPr id="9" name="AutoShape 3"/>
            <p:cNvSpPr>
              <a:spLocks noChangeAspect="1" noChangeArrowheads="1" noTextEdit="1"/>
            </p:cNvSpPr>
            <p:nvPr/>
          </p:nvSpPr>
          <p:spPr bwMode="auto">
            <a:xfrm>
              <a:off x="385" y="901"/>
              <a:ext cx="623" cy="1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 y="911"/>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 y="1107"/>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 y="1303"/>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 y="1493"/>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 y="1689"/>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 y="1694"/>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5" y="1107"/>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5" y="1302"/>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5" y="1498"/>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5" y="901"/>
              <a:ext cx="1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9" y="1107"/>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9" y="1303"/>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 y="1493"/>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9" y="1689"/>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3" name="Picture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19" y="1696"/>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19" y="901"/>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 name="Picture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19" y="1107"/>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 name="Picture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19" y="1302"/>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 name="Picture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19" y="1498"/>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9" y="911"/>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9" name="Picture 2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2" y="911"/>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0" name="Picture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42" y="1498"/>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1" name="Picture 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7" y="1303"/>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2" name="Picture 2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2" y="1689"/>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3" name="Picture 2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45" y="1694"/>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 name="Picture 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7" y="1107"/>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3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7" y="1493"/>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6" name="Picture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42" y="901"/>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 name="Picture 3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42" y="1302"/>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42" y="1107"/>
              <a:ext cx="1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矩形 9"/>
          <p:cNvSpPr/>
          <p:nvPr/>
        </p:nvSpPr>
        <p:spPr>
          <a:xfrm>
            <a:off x="539552" y="3435846"/>
            <a:ext cx="4104456" cy="1077218"/>
          </a:xfrm>
          <a:prstGeom prst="rect">
            <a:avLst/>
          </a:prstGeom>
        </p:spPr>
        <p:txBody>
          <a:bodyPr wrap="square">
            <a:spAutoFit/>
          </a:bodyPr>
          <a:lstStyle/>
          <a:p>
            <a:pPr algn="just"/>
            <a:r>
              <a:rPr lang="en-US" altLang="zh-CN" sz="1600" dirty="0" smtClean="0">
                <a:latin typeface="Times New Roman" panose="02020603050405020304" pitchFamily="18" charset="0"/>
                <a:cs typeface="Times New Roman" panose="02020603050405020304" pitchFamily="18" charset="0"/>
              </a:rPr>
              <a:t>CIFAR-10 and </a:t>
            </a:r>
            <a:r>
              <a:rPr lang="en-US" altLang="zh-CN" sz="1600" dirty="0">
                <a:latin typeface="Times New Roman" panose="02020603050405020304" pitchFamily="18" charset="0"/>
                <a:cs typeface="Times New Roman" panose="02020603050405020304" pitchFamily="18" charset="0"/>
              </a:rPr>
              <a:t>CIFAR-100 </a:t>
            </a:r>
            <a:endParaRPr lang="en-US" altLang="zh-CN" sz="1600" dirty="0" smtClean="0">
              <a:latin typeface="Times New Roman" panose="02020603050405020304" pitchFamily="18" charset="0"/>
              <a:cs typeface="Times New Roman" panose="02020603050405020304" pitchFamily="18" charset="0"/>
            </a:endParaRPr>
          </a:p>
          <a:p>
            <a:pPr algn="just"/>
            <a:r>
              <a:rPr lang="en-US" altLang="zh-CN" sz="1600" dirty="0" smtClean="0">
                <a:latin typeface="Times New Roman" panose="02020603050405020304" pitchFamily="18" charset="0"/>
                <a:cs typeface="Times New Roman" panose="02020603050405020304" pitchFamily="18" charset="0"/>
              </a:rPr>
              <a:t>60000 32x32-sized color images </a:t>
            </a:r>
          </a:p>
          <a:p>
            <a:pPr algn="just"/>
            <a:r>
              <a:rPr lang="en-US" altLang="zh-CN" sz="1600" dirty="0" smtClean="0">
                <a:latin typeface="Times New Roman" panose="02020603050405020304" pitchFamily="18" charset="0"/>
                <a:cs typeface="Times New Roman" panose="02020603050405020304" pitchFamily="18" charset="0"/>
              </a:rPr>
              <a:t>10 /100 classes  6000/600 images per class </a:t>
            </a:r>
          </a:p>
          <a:p>
            <a:pPr algn="just"/>
            <a:r>
              <a:rPr lang="en-US" altLang="zh-CN" sz="1600" dirty="0" smtClean="0">
                <a:latin typeface="Times New Roman" panose="02020603050405020304" pitchFamily="18" charset="0"/>
                <a:cs typeface="Times New Roman" panose="02020603050405020304" pitchFamily="18" charset="0"/>
              </a:rPr>
              <a:t>50000 training images 10000 test images</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216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419872" cy="644334"/>
            <a:chOff x="0" y="448022"/>
            <a:chExt cx="3419872"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C780"/>
                </a:solidFill>
              </a:endParaRPr>
            </a:p>
          </p:txBody>
        </p:sp>
        <p:sp>
          <p:nvSpPr>
            <p:cNvPr id="4" name="TextBox 3"/>
            <p:cNvSpPr txBox="1"/>
            <p:nvPr/>
          </p:nvSpPr>
          <p:spPr>
            <a:xfrm>
              <a:off x="683568" y="448022"/>
              <a:ext cx="2736304"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--CIFAR</a:t>
              </a:r>
              <a:endParaRPr lang="zh-CN" altLang="en-US" sz="1600" dirty="0">
                <a:solidFill>
                  <a:srgbClr val="53C780"/>
                </a:solidFill>
                <a:latin typeface="微软雅黑" pitchFamily="34" charset="-122"/>
                <a:ea typeface="微软雅黑" pitchFamily="34" charset="-122"/>
              </a:endParaRPr>
            </a:p>
          </p:txBody>
        </p:sp>
      </p:grpSp>
      <p:pic>
        <p:nvPicPr>
          <p:cNvPr id="6" name="图片 5"/>
          <p:cNvPicPr>
            <a:picLocks noChangeAspect="1"/>
          </p:cNvPicPr>
          <p:nvPr/>
        </p:nvPicPr>
        <p:blipFill>
          <a:blip r:embed="rId2"/>
          <a:stretch>
            <a:fillRect/>
          </a:stretch>
        </p:blipFill>
        <p:spPr>
          <a:xfrm>
            <a:off x="1331640" y="1059582"/>
            <a:ext cx="6566740" cy="3895271"/>
          </a:xfrm>
          <a:prstGeom prst="rect">
            <a:avLst/>
          </a:prstGeom>
        </p:spPr>
      </p:pic>
    </p:spTree>
    <p:extLst>
      <p:ext uri="{BB962C8B-B14F-4D97-AF65-F5344CB8AC3E}">
        <p14:creationId xmlns:p14="http://schemas.microsoft.com/office/powerpoint/2010/main" val="1076215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419872" cy="644334"/>
            <a:chOff x="0" y="448022"/>
            <a:chExt cx="3419872"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C780"/>
                </a:solidFill>
              </a:endParaRPr>
            </a:p>
          </p:txBody>
        </p:sp>
        <p:sp>
          <p:nvSpPr>
            <p:cNvPr id="4" name="TextBox 3"/>
            <p:cNvSpPr txBox="1"/>
            <p:nvPr/>
          </p:nvSpPr>
          <p:spPr>
            <a:xfrm>
              <a:off x="683568" y="448022"/>
              <a:ext cx="2736304"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--CIFAR</a:t>
              </a:r>
              <a:endParaRPr lang="zh-CN" altLang="en-US" sz="1600" dirty="0">
                <a:solidFill>
                  <a:srgbClr val="53C78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827584" y="1192177"/>
            <a:ext cx="7459064" cy="3539813"/>
          </a:xfrm>
          <a:prstGeom prst="rect">
            <a:avLst/>
          </a:prstGeom>
        </p:spPr>
      </p:pic>
    </p:spTree>
    <p:extLst>
      <p:ext uri="{BB962C8B-B14F-4D97-AF65-F5344CB8AC3E}">
        <p14:creationId xmlns:p14="http://schemas.microsoft.com/office/powerpoint/2010/main" val="961983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419872" cy="644334"/>
            <a:chOff x="0" y="448022"/>
            <a:chExt cx="3419872"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C780"/>
                </a:solidFill>
              </a:endParaRPr>
            </a:p>
          </p:txBody>
        </p:sp>
        <p:sp>
          <p:nvSpPr>
            <p:cNvPr id="4" name="TextBox 3"/>
            <p:cNvSpPr txBox="1"/>
            <p:nvPr/>
          </p:nvSpPr>
          <p:spPr>
            <a:xfrm>
              <a:off x="683568" y="448022"/>
              <a:ext cx="2736304"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--CIFAR</a:t>
              </a:r>
              <a:endParaRPr lang="zh-CN" altLang="en-US" sz="1600" dirty="0">
                <a:solidFill>
                  <a:srgbClr val="53C780"/>
                </a:solidFill>
                <a:latin typeface="微软雅黑" pitchFamily="34" charset="-122"/>
                <a:ea typeface="微软雅黑" pitchFamily="34" charset="-122"/>
              </a:endParaRPr>
            </a:p>
          </p:txBody>
        </p:sp>
      </p:grpSp>
      <p:pic>
        <p:nvPicPr>
          <p:cNvPr id="6" name="图片 5"/>
          <p:cNvPicPr>
            <a:picLocks noChangeAspect="1"/>
          </p:cNvPicPr>
          <p:nvPr/>
        </p:nvPicPr>
        <p:blipFill>
          <a:blip r:embed="rId2"/>
          <a:stretch>
            <a:fillRect/>
          </a:stretch>
        </p:blipFill>
        <p:spPr>
          <a:xfrm>
            <a:off x="1319814" y="1131590"/>
            <a:ext cx="6708570" cy="3803549"/>
          </a:xfrm>
          <a:prstGeom prst="rect">
            <a:avLst/>
          </a:prstGeom>
        </p:spPr>
      </p:pic>
      <p:sp>
        <p:nvSpPr>
          <p:cNvPr id="8" name="文本框 7"/>
          <p:cNvSpPr txBox="1"/>
          <p:nvPr/>
        </p:nvSpPr>
        <p:spPr>
          <a:xfrm>
            <a:off x="2195736" y="618242"/>
            <a:ext cx="518457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Training loss and testing error on CIFAR-10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0825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419872" cy="644334"/>
            <a:chOff x="0" y="448022"/>
            <a:chExt cx="3419872"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C780"/>
                </a:solidFill>
              </a:endParaRPr>
            </a:p>
          </p:txBody>
        </p:sp>
        <p:sp>
          <p:nvSpPr>
            <p:cNvPr id="4" name="TextBox 3"/>
            <p:cNvSpPr txBox="1"/>
            <p:nvPr/>
          </p:nvSpPr>
          <p:spPr>
            <a:xfrm>
              <a:off x="683568" y="448022"/>
              <a:ext cx="2736304"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r>
                <a:rPr lang="en-US" altLang="zh-CN" sz="1600" dirty="0" smtClean="0">
                  <a:solidFill>
                    <a:srgbClr val="53C780"/>
                  </a:solidFill>
                  <a:latin typeface="微软雅黑" pitchFamily="34" charset="-122"/>
                  <a:ea typeface="微软雅黑" pitchFamily="34" charset="-122"/>
                </a:rPr>
                <a:t>--CIFAR</a:t>
              </a:r>
              <a:endParaRPr lang="zh-CN" altLang="en-US" sz="1600" dirty="0">
                <a:solidFill>
                  <a:srgbClr val="53C78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1223833" y="1123134"/>
            <a:ext cx="6866878" cy="3680864"/>
          </a:xfrm>
          <a:prstGeom prst="rect">
            <a:avLst/>
          </a:prstGeom>
        </p:spPr>
      </p:pic>
      <p:sp>
        <p:nvSpPr>
          <p:cNvPr id="8" name="文本框 7"/>
          <p:cNvSpPr txBox="1"/>
          <p:nvPr/>
        </p:nvSpPr>
        <p:spPr>
          <a:xfrm>
            <a:off x="2195736" y="618242"/>
            <a:ext cx="518457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Training loss and testing error on CIFAR-100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967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0E4229F2-87E7-4B4C-A78C-B790C0C5CD05}"/>
              </a:ext>
            </a:extLst>
          </p:cNvPr>
          <p:cNvSpPr>
            <a:spLocks noGrp="1"/>
          </p:cNvSpPr>
          <p:nvPr>
            <p:ph type="title"/>
          </p:nvPr>
        </p:nvSpPr>
        <p:spPr>
          <a:xfrm>
            <a:off x="482908" y="84444"/>
            <a:ext cx="8544306" cy="960668"/>
          </a:xfrm>
          <a:noFill/>
        </p:spPr>
        <p:txBody>
          <a:bodyPr>
            <a:normAutofit fontScale="90000"/>
          </a:bodyPr>
          <a:lstStyle/>
          <a:p>
            <a:pPr algn="l"/>
            <a:r>
              <a:rPr kumimoji="1" lang="en-US" altLang="zh-Hans" b="1" dirty="0"/>
              <a:t/>
            </a:r>
            <a:br>
              <a:rPr kumimoji="1" lang="en-US" altLang="zh-Hans" b="1" dirty="0"/>
            </a:br>
            <a:r>
              <a:rPr kumimoji="1" lang="en-US" altLang="zh-Hans" b="1" dirty="0" smtClean="0"/>
              <a:t>Remote sensing Image</a:t>
            </a:r>
            <a:r>
              <a:rPr kumimoji="1" lang="zh-Hans" altLang="en-US" b="1" dirty="0" smtClean="0"/>
              <a:t> </a:t>
            </a:r>
            <a:r>
              <a:rPr kumimoji="1" lang="en-US" altLang="zh-Hans" b="1" dirty="0"/>
              <a:t>Classification</a:t>
            </a:r>
            <a:endParaRPr kumimoji="1" lang="zh-CN" altLang="en-US" b="1" dirty="0"/>
          </a:p>
        </p:txBody>
      </p:sp>
      <p:sp>
        <p:nvSpPr>
          <p:cNvPr id="7" name="标题 3">
            <a:extLst>
              <a:ext uri="{FF2B5EF4-FFF2-40B4-BE49-F238E27FC236}">
                <a16:creationId xmlns="" xmlns:a16="http://schemas.microsoft.com/office/drawing/2014/main" id="{F24649B0-AD53-EA43-A423-65F99ABB65B4}"/>
              </a:ext>
            </a:extLst>
          </p:cNvPr>
          <p:cNvSpPr txBox="1">
            <a:spLocks/>
          </p:cNvSpPr>
          <p:nvPr/>
        </p:nvSpPr>
        <p:spPr>
          <a:xfrm>
            <a:off x="931793" y="1214327"/>
            <a:ext cx="8095421" cy="762684"/>
          </a:xfrm>
          <a:prstGeom prst="rect">
            <a:avLst/>
          </a:prstGeom>
          <a:solidFill>
            <a:schemeClr val="accent6">
              <a:lumMod val="40000"/>
              <a:lumOff val="60000"/>
            </a:schemeClr>
          </a:solidFill>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
                <a:schemeClr val="accent1"/>
              </a:buClr>
            </a:pPr>
            <a:r>
              <a:rPr kumimoji="1" lang="en-US" altLang="zh-Hans" sz="2250" b="1" dirty="0">
                <a:solidFill>
                  <a:schemeClr val="accent1"/>
                </a:solidFill>
              </a:rPr>
              <a:t>NWPU-RESISC45</a:t>
            </a:r>
            <a:r>
              <a:rPr lang="en-US" altLang="zh-CN" sz="2250" b="1" dirty="0">
                <a:solidFill>
                  <a:schemeClr val="accent1"/>
                </a:solidFill>
              </a:rPr>
              <a:t> </a:t>
            </a:r>
            <a:r>
              <a:rPr lang="en-US" altLang="zh-Hans" sz="2250" b="1" dirty="0">
                <a:solidFill>
                  <a:schemeClr val="accent1"/>
                </a:solidFill>
              </a:rPr>
              <a:t>D</a:t>
            </a:r>
            <a:r>
              <a:rPr lang="en-US" altLang="zh-CN" sz="2250" b="1" dirty="0">
                <a:solidFill>
                  <a:schemeClr val="accent1"/>
                </a:solidFill>
              </a:rPr>
              <a:t>ataset</a:t>
            </a:r>
            <a:r>
              <a:rPr lang="zh-Hans" altLang="en-US" sz="2250" dirty="0">
                <a:solidFill>
                  <a:schemeClr val="accent1"/>
                </a:solidFill>
              </a:rPr>
              <a:t>*</a:t>
            </a:r>
            <a:r>
              <a:rPr lang="en-US" altLang="zh-CN" sz="2250" dirty="0"/>
              <a:t> </a:t>
            </a:r>
            <a:r>
              <a:rPr kumimoji="1" lang="en-US" altLang="zh-CN" sz="2100" dirty="0"/>
              <a:t>contains 31,500 images, covering 45 scene classes with 700 images in each class.</a:t>
            </a:r>
            <a:r>
              <a:rPr kumimoji="1" lang="zh-Hans" altLang="en-US" sz="2100" dirty="0"/>
              <a:t> </a:t>
            </a:r>
            <a:endParaRPr kumimoji="1" lang="zh-CN" altLang="en-US" sz="2250" dirty="0"/>
          </a:p>
        </p:txBody>
      </p:sp>
      <p:sp>
        <p:nvSpPr>
          <p:cNvPr id="8" name="标题 3">
            <a:extLst>
              <a:ext uri="{FF2B5EF4-FFF2-40B4-BE49-F238E27FC236}">
                <a16:creationId xmlns="" xmlns:a16="http://schemas.microsoft.com/office/drawing/2014/main" id="{18962D27-0D08-A943-A89B-1A6DC3645C63}"/>
              </a:ext>
            </a:extLst>
          </p:cNvPr>
          <p:cNvSpPr txBox="1">
            <a:spLocks/>
          </p:cNvSpPr>
          <p:nvPr/>
        </p:nvSpPr>
        <p:spPr>
          <a:xfrm>
            <a:off x="1039068" y="4155926"/>
            <a:ext cx="7431986" cy="572963"/>
          </a:xfrm>
          <a:prstGeom prst="rect">
            <a:avLst/>
          </a:prstGeom>
          <a:noFill/>
        </p:spPr>
        <p:txBody>
          <a:bodyPr vert="horz" lIns="68580" tIns="34290" rIns="68580" bIns="34290" rtlCol="0" anchor="t">
            <a:normAutofit fontScale="70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
                <a:schemeClr val="accent1"/>
              </a:buClr>
            </a:pPr>
            <a:r>
              <a:rPr kumimoji="1" lang="zh-Hans" altLang="en-US" sz="3375" b="1" dirty="0">
                <a:solidFill>
                  <a:schemeClr val="accent1"/>
                </a:solidFill>
              </a:rPr>
              <a:t>*</a:t>
            </a:r>
            <a:r>
              <a:rPr kumimoji="1" lang="zh-Hans" altLang="en-US" sz="2100" b="1" dirty="0">
                <a:solidFill>
                  <a:schemeClr val="accent1"/>
                </a:solidFill>
              </a:rPr>
              <a:t> </a:t>
            </a:r>
            <a:r>
              <a:rPr kumimoji="1" lang="en-US" altLang="zh-Hans" sz="2250" dirty="0">
                <a:solidFill>
                  <a:schemeClr val="tx1"/>
                </a:solidFill>
              </a:rPr>
              <a:t>A</a:t>
            </a:r>
            <a:r>
              <a:rPr lang="en-US" altLang="zh-CN" sz="2250" dirty="0"/>
              <a:t> publicly available benchmark for </a:t>
            </a:r>
            <a:r>
              <a:rPr lang="en-US" altLang="zh-CN" sz="2250" dirty="0" err="1"/>
              <a:t>REmote</a:t>
            </a:r>
            <a:r>
              <a:rPr lang="en-US" altLang="zh-CN" sz="2250" dirty="0"/>
              <a:t> Sensing Image Scene Classification (RESISC), created by Northwestern </a:t>
            </a:r>
            <a:r>
              <a:rPr lang="en-US" altLang="zh-CN" sz="2250" dirty="0" err="1"/>
              <a:t>Polytechnical</a:t>
            </a:r>
            <a:r>
              <a:rPr lang="en-US" altLang="zh-CN" sz="2250" dirty="0"/>
              <a:t> University (NWPU)</a:t>
            </a:r>
            <a:endParaRPr kumimoji="1" lang="zh-CN" altLang="en-US" sz="2250" dirty="0"/>
          </a:p>
        </p:txBody>
      </p:sp>
      <p:graphicFrame>
        <p:nvGraphicFramePr>
          <p:cNvPr id="9" name="表格 8">
            <a:extLst>
              <a:ext uri="{FF2B5EF4-FFF2-40B4-BE49-F238E27FC236}">
                <a16:creationId xmlns="" xmlns:a16="http://schemas.microsoft.com/office/drawing/2014/main" id="{0020A25B-EA33-7948-97EC-E7D6273C51DF}"/>
              </a:ext>
            </a:extLst>
          </p:cNvPr>
          <p:cNvGraphicFramePr>
            <a:graphicFrameLocks noGrp="1"/>
          </p:cNvGraphicFramePr>
          <p:nvPr>
            <p:extLst/>
          </p:nvPr>
        </p:nvGraphicFramePr>
        <p:xfrm>
          <a:off x="1637885" y="2626560"/>
          <a:ext cx="6019800" cy="1100615"/>
        </p:xfrm>
        <a:graphic>
          <a:graphicData uri="http://schemas.openxmlformats.org/drawingml/2006/table">
            <a:tbl>
              <a:tblPr firstRow="1" bandRow="1">
                <a:tableStyleId>{5C22544A-7EE6-4342-B048-85BDC9FD1C3A}</a:tableStyleId>
              </a:tblPr>
              <a:tblGrid>
                <a:gridCol w="2006600">
                  <a:extLst>
                    <a:ext uri="{9D8B030D-6E8A-4147-A177-3AD203B41FA5}">
                      <a16:colId xmlns="" xmlns:a16="http://schemas.microsoft.com/office/drawing/2014/main" val="3986732145"/>
                    </a:ext>
                  </a:extLst>
                </a:gridCol>
                <a:gridCol w="2331037">
                  <a:extLst>
                    <a:ext uri="{9D8B030D-6E8A-4147-A177-3AD203B41FA5}">
                      <a16:colId xmlns="" xmlns:a16="http://schemas.microsoft.com/office/drawing/2014/main" val="4130930502"/>
                    </a:ext>
                  </a:extLst>
                </a:gridCol>
                <a:gridCol w="1682163">
                  <a:extLst>
                    <a:ext uri="{9D8B030D-6E8A-4147-A177-3AD203B41FA5}">
                      <a16:colId xmlns="" xmlns:a16="http://schemas.microsoft.com/office/drawing/2014/main" val="468059742"/>
                    </a:ext>
                  </a:extLst>
                </a:gridCol>
              </a:tblGrid>
              <a:tr h="317569">
                <a:tc>
                  <a:txBody>
                    <a:bodyPr/>
                    <a:lstStyle/>
                    <a:p>
                      <a:pPr algn="ctr"/>
                      <a:r>
                        <a:rPr lang="en-US" altLang="zh-Hans" sz="1400" b="1" dirty="0">
                          <a:solidFill>
                            <a:schemeClr val="tx1"/>
                          </a:solidFill>
                        </a:rPr>
                        <a:t>Features</a:t>
                      </a:r>
                      <a:endParaRPr lang="zh-CN" altLang="en-US" sz="1400" b="1"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Hans" sz="1400" dirty="0">
                          <a:solidFill>
                            <a:schemeClr val="tx1"/>
                          </a:solidFill>
                        </a:rPr>
                        <a:t>Training</a:t>
                      </a:r>
                      <a:r>
                        <a:rPr lang="zh-Hans" altLang="en-US" sz="1400" dirty="0">
                          <a:solidFill>
                            <a:schemeClr val="tx1"/>
                          </a:solidFill>
                        </a:rPr>
                        <a:t> </a:t>
                      </a:r>
                      <a:r>
                        <a:rPr lang="en-US" altLang="zh-Hans" sz="1400" dirty="0">
                          <a:solidFill>
                            <a:schemeClr val="tx1"/>
                          </a:solidFill>
                        </a:rPr>
                        <a:t>Ratio</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Hans" sz="1400" dirty="0">
                          <a:solidFill>
                            <a:schemeClr val="tx1"/>
                          </a:solidFill>
                        </a:rPr>
                        <a:t>Accuracy</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894690797"/>
                  </a:ext>
                </a:extLst>
              </a:tr>
              <a:tr h="783046">
                <a:tc>
                  <a:txBody>
                    <a:bodyPr/>
                    <a:lstStyle/>
                    <a:p>
                      <a:pPr algn="ctr"/>
                      <a:r>
                        <a:rPr lang="en-US" altLang="zh-Hans" sz="1400" dirty="0" err="1"/>
                        <a:t>AlexNet</a:t>
                      </a:r>
                      <a:endParaRPr lang="en-US" altLang="zh-Hans" sz="1400" dirty="0"/>
                    </a:p>
                    <a:p>
                      <a:pPr algn="ctr"/>
                      <a:endParaRPr lang="en-US" altLang="zh-Hans" sz="1400" dirty="0"/>
                    </a:p>
                    <a:p>
                      <a:pPr algn="ctr"/>
                      <a:r>
                        <a:rPr lang="en-US" altLang="zh-Hans" sz="1400" dirty="0"/>
                        <a:t>GCN</a:t>
                      </a:r>
                      <a:r>
                        <a:rPr lang="zh-Hans" altLang="en-US" sz="1400" dirty="0"/>
                        <a:t> </a:t>
                      </a:r>
                      <a:r>
                        <a:rPr lang="en-US" altLang="zh-Hans" sz="1400" dirty="0"/>
                        <a:t>WRN</a:t>
                      </a:r>
                      <a:endParaRPr lang="zh-CN" alt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zh-Hans" sz="1400" dirty="0">
                        <a:solidFill>
                          <a:schemeClr val="tx1"/>
                        </a:solidFill>
                      </a:endParaRPr>
                    </a:p>
                    <a:p>
                      <a:pPr algn="ctr"/>
                      <a:r>
                        <a:rPr lang="en-US" altLang="zh-Hans" sz="1400" dirty="0">
                          <a:solidFill>
                            <a:schemeClr val="tx1"/>
                          </a:solidFill>
                        </a:rPr>
                        <a:t>20%</a:t>
                      </a:r>
                      <a:r>
                        <a:rPr lang="zh-Hans" altLang="en-US" sz="1400" dirty="0">
                          <a:solidFill>
                            <a:schemeClr val="tx1"/>
                          </a:solidFill>
                        </a:rPr>
                        <a:t> </a:t>
                      </a:r>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Hans" sz="1400" dirty="0"/>
                        <a:t>79.85</a:t>
                      </a:r>
                    </a:p>
                    <a:p>
                      <a:endParaRPr lang="en-US" altLang="zh-CN" sz="1400" dirty="0"/>
                    </a:p>
                    <a:p>
                      <a:pPr algn="ctr"/>
                      <a:r>
                        <a:rPr lang="en-US" altLang="zh-Hans" sz="1400" dirty="0"/>
                        <a:t>85.95</a:t>
                      </a:r>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50717661"/>
                  </a:ext>
                </a:extLst>
              </a:tr>
            </a:tbl>
          </a:graphicData>
        </a:graphic>
      </p:graphicFrame>
      <p:sp>
        <p:nvSpPr>
          <p:cNvPr id="10" name="标题 3">
            <a:extLst>
              <a:ext uri="{FF2B5EF4-FFF2-40B4-BE49-F238E27FC236}">
                <a16:creationId xmlns="" xmlns:a16="http://schemas.microsoft.com/office/drawing/2014/main" id="{D8B88B94-6E9C-9C41-A496-8EE052567FE5}"/>
              </a:ext>
            </a:extLst>
          </p:cNvPr>
          <p:cNvSpPr txBox="1">
            <a:spLocks/>
          </p:cNvSpPr>
          <p:nvPr/>
        </p:nvSpPr>
        <p:spPr>
          <a:xfrm>
            <a:off x="931792" y="2053597"/>
            <a:ext cx="7431986" cy="572963"/>
          </a:xfrm>
          <a:prstGeom prst="rect">
            <a:avLst/>
          </a:prstGeom>
          <a:noFill/>
        </p:spPr>
        <p:txBody>
          <a:bodyPr vert="horz" lIns="68580" tIns="34290" rIns="68580" bIns="34290" rtlCol="0" anchor="t">
            <a:normAutofit fontScale="77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Clr>
                <a:schemeClr val="accent1"/>
              </a:buClr>
            </a:pPr>
            <a:r>
              <a:rPr kumimoji="1" lang="en-US" altLang="zh-Hans" sz="1950" b="1" dirty="0">
                <a:solidFill>
                  <a:schemeClr val="tx1"/>
                </a:solidFill>
              </a:rPr>
              <a:t>TABLE</a:t>
            </a:r>
            <a:r>
              <a:rPr kumimoji="1" lang="zh-Hans" altLang="en-US" sz="1950" b="1" dirty="0">
                <a:solidFill>
                  <a:schemeClr val="tx1"/>
                </a:solidFill>
              </a:rPr>
              <a:t> </a:t>
            </a:r>
            <a:r>
              <a:rPr kumimoji="1" lang="en-US" altLang="zh-Hans" sz="1950" b="1" dirty="0">
                <a:solidFill>
                  <a:schemeClr val="tx1"/>
                </a:solidFill>
              </a:rPr>
              <a:t>1</a:t>
            </a:r>
          </a:p>
          <a:p>
            <a:pPr algn="ctr">
              <a:buClr>
                <a:schemeClr val="accent1"/>
              </a:buClr>
            </a:pPr>
            <a:r>
              <a:rPr kumimoji="1" lang="en-US" altLang="zh-Hans" sz="1800" dirty="0">
                <a:solidFill>
                  <a:schemeClr val="tx1"/>
                </a:solidFill>
              </a:rPr>
              <a:t>Comparison</a:t>
            </a:r>
            <a:r>
              <a:rPr kumimoji="1" lang="zh-Hans" altLang="en-US" sz="1800" dirty="0">
                <a:solidFill>
                  <a:schemeClr val="tx1"/>
                </a:solidFill>
              </a:rPr>
              <a:t> </a:t>
            </a:r>
            <a:r>
              <a:rPr kumimoji="1" lang="en-US" altLang="zh-Hans" sz="1800" dirty="0">
                <a:solidFill>
                  <a:schemeClr val="tx1"/>
                </a:solidFill>
              </a:rPr>
              <a:t>to</a:t>
            </a:r>
            <a:r>
              <a:rPr kumimoji="1" lang="zh-Hans" altLang="en-US" sz="1800" dirty="0">
                <a:solidFill>
                  <a:schemeClr val="tx1"/>
                </a:solidFill>
              </a:rPr>
              <a:t> </a:t>
            </a:r>
            <a:r>
              <a:rPr kumimoji="1" lang="en-US" altLang="zh-Hans" sz="1800" dirty="0">
                <a:solidFill>
                  <a:schemeClr val="tx1"/>
                </a:solidFill>
              </a:rPr>
              <a:t>the</a:t>
            </a:r>
            <a:r>
              <a:rPr kumimoji="1" lang="zh-Hans" altLang="en-US" sz="1800" dirty="0">
                <a:solidFill>
                  <a:schemeClr val="tx1"/>
                </a:solidFill>
              </a:rPr>
              <a:t> </a:t>
            </a:r>
            <a:r>
              <a:rPr kumimoji="1" lang="en-US" altLang="zh-Hans" sz="1800" dirty="0">
                <a:solidFill>
                  <a:schemeClr val="tx1"/>
                </a:solidFill>
              </a:rPr>
              <a:t>state-of-the-art</a:t>
            </a:r>
            <a:r>
              <a:rPr kumimoji="1" lang="zh-Hans" altLang="en-US" sz="1800" dirty="0">
                <a:solidFill>
                  <a:schemeClr val="tx1"/>
                </a:solidFill>
              </a:rPr>
              <a:t> </a:t>
            </a:r>
            <a:r>
              <a:rPr kumimoji="1" lang="en-US" altLang="zh-Hans" sz="1800" dirty="0">
                <a:solidFill>
                  <a:schemeClr val="tx1"/>
                </a:solidFill>
              </a:rPr>
              <a:t>methods</a:t>
            </a:r>
            <a:r>
              <a:rPr kumimoji="1" lang="zh-Hans" altLang="en-US" sz="1800" dirty="0">
                <a:solidFill>
                  <a:schemeClr val="tx1"/>
                </a:solidFill>
              </a:rPr>
              <a:t> </a:t>
            </a:r>
            <a:r>
              <a:rPr kumimoji="1" lang="en-US" altLang="zh-Hans" sz="1800" dirty="0">
                <a:solidFill>
                  <a:schemeClr val="tx1"/>
                </a:solidFill>
              </a:rPr>
              <a:t>on</a:t>
            </a:r>
            <a:r>
              <a:rPr kumimoji="1" lang="zh-Hans" altLang="en-US" sz="1800" dirty="0">
                <a:solidFill>
                  <a:schemeClr val="tx1"/>
                </a:solidFill>
              </a:rPr>
              <a:t> </a:t>
            </a:r>
            <a:r>
              <a:rPr kumimoji="1" lang="en-US" altLang="zh-Hans" sz="1800" dirty="0">
                <a:solidFill>
                  <a:schemeClr val="tx1"/>
                </a:solidFill>
              </a:rPr>
              <a:t>NWPU-RESISC45</a:t>
            </a:r>
            <a:r>
              <a:rPr kumimoji="1" lang="zh-Hans" altLang="en-US" sz="1800" dirty="0">
                <a:solidFill>
                  <a:schemeClr val="tx1"/>
                </a:solidFill>
              </a:rPr>
              <a:t> </a:t>
            </a:r>
            <a:r>
              <a:rPr kumimoji="1" lang="en-US" altLang="zh-Hans" sz="1800" dirty="0">
                <a:solidFill>
                  <a:schemeClr val="tx1"/>
                </a:solidFill>
              </a:rPr>
              <a:t>in</a:t>
            </a:r>
            <a:r>
              <a:rPr kumimoji="1" lang="zh-Hans" altLang="en-US" sz="1800" dirty="0">
                <a:solidFill>
                  <a:schemeClr val="tx1"/>
                </a:solidFill>
              </a:rPr>
              <a:t> </a:t>
            </a:r>
            <a:r>
              <a:rPr kumimoji="1" lang="en-US" altLang="zh-Hans" sz="1800" dirty="0">
                <a:solidFill>
                  <a:schemeClr val="tx1"/>
                </a:solidFill>
              </a:rPr>
              <a:t>terms</a:t>
            </a:r>
            <a:r>
              <a:rPr kumimoji="1" lang="zh-Hans" altLang="en-US" sz="1800" dirty="0">
                <a:solidFill>
                  <a:schemeClr val="tx1"/>
                </a:solidFill>
              </a:rPr>
              <a:t> </a:t>
            </a:r>
            <a:r>
              <a:rPr kumimoji="1" lang="en-US" altLang="zh-Hans" sz="1800" dirty="0">
                <a:solidFill>
                  <a:schemeClr val="tx1"/>
                </a:solidFill>
              </a:rPr>
              <a:t>of</a:t>
            </a:r>
            <a:r>
              <a:rPr kumimoji="1" lang="zh-Hans" altLang="en-US" sz="1800" dirty="0">
                <a:solidFill>
                  <a:schemeClr val="tx1"/>
                </a:solidFill>
              </a:rPr>
              <a:t> </a:t>
            </a:r>
            <a:r>
              <a:rPr kumimoji="1" lang="en-US" altLang="zh-Hans" sz="1800" dirty="0">
                <a:solidFill>
                  <a:schemeClr val="tx1"/>
                </a:solidFill>
              </a:rPr>
              <a:t>accuracy(%)on</a:t>
            </a:r>
            <a:r>
              <a:rPr kumimoji="1" lang="zh-Hans" altLang="en-US" sz="1800" dirty="0">
                <a:solidFill>
                  <a:schemeClr val="tx1"/>
                </a:solidFill>
              </a:rPr>
              <a:t> </a:t>
            </a:r>
            <a:r>
              <a:rPr kumimoji="1" lang="en-US" altLang="zh-Hans" sz="1800" dirty="0">
                <a:solidFill>
                  <a:schemeClr val="tx1"/>
                </a:solidFill>
              </a:rPr>
              <a:t>test</a:t>
            </a:r>
            <a:r>
              <a:rPr kumimoji="1" lang="zh-Hans" altLang="en-US" sz="1800" dirty="0">
                <a:solidFill>
                  <a:schemeClr val="tx1"/>
                </a:solidFill>
              </a:rPr>
              <a:t> </a:t>
            </a:r>
            <a:r>
              <a:rPr kumimoji="1" lang="en-US" altLang="zh-Hans" sz="1800" dirty="0">
                <a:solidFill>
                  <a:schemeClr val="tx1"/>
                </a:solidFill>
              </a:rPr>
              <a:t>set.</a:t>
            </a:r>
            <a:endParaRPr kumimoji="1" lang="zh-CN" altLang="en-US" sz="1050" dirty="0">
              <a:solidFill>
                <a:schemeClr val="tx1"/>
              </a:solidFill>
            </a:endParaRPr>
          </a:p>
        </p:txBody>
      </p:sp>
    </p:spTree>
    <p:extLst>
      <p:ext uri="{BB962C8B-B14F-4D97-AF65-F5344CB8AC3E}">
        <p14:creationId xmlns:p14="http://schemas.microsoft.com/office/powerpoint/2010/main" val="40657104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31075"/>
            <a:ext cx="3352817" cy="661281"/>
            <a:chOff x="0" y="431075"/>
            <a:chExt cx="3352817" cy="661281"/>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53C780"/>
                </a:solidFill>
              </a:endParaRPr>
            </a:p>
          </p:txBody>
        </p:sp>
        <p:sp>
          <p:nvSpPr>
            <p:cNvPr id="4" name="TextBox 3"/>
            <p:cNvSpPr txBox="1"/>
            <p:nvPr/>
          </p:nvSpPr>
          <p:spPr>
            <a:xfrm>
              <a:off x="616513" y="431075"/>
              <a:ext cx="2736304" cy="523220"/>
            </a:xfrm>
            <a:prstGeom prst="rect">
              <a:avLst/>
            </a:prstGeom>
            <a:noFill/>
          </p:spPr>
          <p:txBody>
            <a:bodyPr wrap="square" rtlCol="0">
              <a:spAutoFit/>
            </a:bodyPr>
            <a:lstStyle/>
            <a:p>
              <a:r>
                <a:rPr lang="en-US" altLang="zh-CN" sz="2800" dirty="0">
                  <a:solidFill>
                    <a:srgbClr val="53C780"/>
                  </a:solidFill>
                  <a:latin typeface="微软雅黑" pitchFamily="34" charset="-122"/>
                  <a:ea typeface="微软雅黑" pitchFamily="34" charset="-122"/>
                </a:rPr>
                <a:t>Experiment</a:t>
              </a:r>
              <a:endParaRPr lang="zh-CN" altLang="en-US" sz="2800"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endParaRPr lang="zh-CN" altLang="en-US" sz="1600" dirty="0">
                <a:solidFill>
                  <a:srgbClr val="53C780"/>
                </a:solidFill>
                <a:latin typeface="微软雅黑" pitchFamily="34" charset="-122"/>
                <a:ea typeface="微软雅黑" pitchFamily="34" charset="-122"/>
              </a:endParaRPr>
            </a:p>
          </p:txBody>
        </p:sp>
      </p:grpSp>
      <p:sp>
        <p:nvSpPr>
          <p:cNvPr id="8" name="文本框 7"/>
          <p:cNvSpPr txBox="1"/>
          <p:nvPr/>
        </p:nvSpPr>
        <p:spPr>
          <a:xfrm>
            <a:off x="874077" y="992883"/>
            <a:ext cx="1897724" cy="369332"/>
          </a:xfrm>
          <a:prstGeom prst="rect">
            <a:avLst/>
          </a:prstGeom>
          <a:noFill/>
        </p:spPr>
        <p:txBody>
          <a:bodyPr wrap="square" rtlCol="0">
            <a:spAutoFit/>
          </a:bodyPr>
          <a:lstStyle/>
          <a:p>
            <a:r>
              <a:rPr lang="en-US" altLang="zh-CN" dirty="0">
                <a:cs typeface="Times New Roman" panose="02020603050405020304" pitchFamily="18" charset="0"/>
              </a:rPr>
              <a:t>Object detection</a:t>
            </a:r>
            <a:endParaRPr lang="zh-CN" altLang="en-US" dirty="0">
              <a:cs typeface="Times New Roman" panose="02020603050405020304" pitchFamily="18" charset="0"/>
            </a:endParaRPr>
          </a:p>
        </p:txBody>
      </p:sp>
      <p:pic>
        <p:nvPicPr>
          <p:cNvPr id="6" name="图片 5"/>
          <p:cNvPicPr>
            <a:picLocks noChangeAspect="1"/>
          </p:cNvPicPr>
          <p:nvPr/>
        </p:nvPicPr>
        <p:blipFill rotWithShape="1">
          <a:blip r:embed="rId3"/>
          <a:srcRect l="9638" t="20290" r="6889" b="61511"/>
          <a:stretch/>
        </p:blipFill>
        <p:spPr>
          <a:xfrm>
            <a:off x="-74903" y="1415083"/>
            <a:ext cx="9721080" cy="1192208"/>
          </a:xfrm>
          <a:prstGeom prst="rect">
            <a:avLst/>
          </a:prstGeom>
        </p:spPr>
      </p:pic>
      <p:sp>
        <p:nvSpPr>
          <p:cNvPr id="10" name="矩形 9"/>
          <p:cNvSpPr/>
          <p:nvPr/>
        </p:nvSpPr>
        <p:spPr>
          <a:xfrm>
            <a:off x="3131840" y="448022"/>
            <a:ext cx="6192688" cy="923330"/>
          </a:xfrm>
          <a:prstGeom prst="rect">
            <a:avLst/>
          </a:prstGeom>
        </p:spPr>
        <p:txBody>
          <a:bodyPr wrap="square">
            <a:spAutoFit/>
          </a:bodyPr>
          <a:lstStyle/>
          <a:p>
            <a:r>
              <a:rPr lang="zh-CN" altLang="en-US" dirty="0"/>
              <a:t>The PASCAL VOC 2007 [7] consists of 2,501 training, 2,510 validation, and 4,092 test images with bounding box annotationsfor20categories.</a:t>
            </a:r>
          </a:p>
        </p:txBody>
      </p:sp>
      <p:sp>
        <p:nvSpPr>
          <p:cNvPr id="11" name="矩形 10"/>
          <p:cNvSpPr/>
          <p:nvPr/>
        </p:nvSpPr>
        <p:spPr>
          <a:xfrm>
            <a:off x="115482" y="2685934"/>
            <a:ext cx="4312502" cy="1384995"/>
          </a:xfrm>
          <a:prstGeom prst="rect">
            <a:avLst/>
          </a:prstGeom>
        </p:spPr>
        <p:txBody>
          <a:bodyPr wrap="square">
            <a:spAutoFit/>
          </a:bodyPr>
          <a:lstStyle/>
          <a:p>
            <a:pPr algn="just"/>
            <a:r>
              <a:rPr lang="zh-CN" altLang="en-US" sz="2800" dirty="0"/>
              <a:t>We train Faster R-CNN </a:t>
            </a:r>
            <a:r>
              <a:rPr lang="en-US" altLang="zh-CN" sz="2800" dirty="0"/>
              <a:t>on Gabor CNNs with the similar </a:t>
            </a:r>
            <a:r>
              <a:rPr lang="en-US" altLang="zh-CN" sz="2800" dirty="0" err="1"/>
              <a:t>AlexNet</a:t>
            </a:r>
            <a:r>
              <a:rPr lang="en-US" altLang="zh-CN" sz="2800" dirty="0"/>
              <a:t> architecture</a:t>
            </a:r>
            <a:endParaRPr lang="zh-CN" altLang="en-US" sz="2800" dirty="0"/>
          </a:p>
        </p:txBody>
      </p:sp>
      <p:graphicFrame>
        <p:nvGraphicFramePr>
          <p:cNvPr id="12" name="对象 11"/>
          <p:cNvGraphicFramePr>
            <a:graphicFrameLocks noChangeAspect="1"/>
          </p:cNvGraphicFramePr>
          <p:nvPr>
            <p:extLst/>
          </p:nvPr>
        </p:nvGraphicFramePr>
        <p:xfrm>
          <a:off x="6854638" y="2676015"/>
          <a:ext cx="2711055" cy="2788514"/>
        </p:xfrm>
        <a:graphic>
          <a:graphicData uri="http://schemas.openxmlformats.org/presentationml/2006/ole">
            <mc:AlternateContent xmlns:mc="http://schemas.openxmlformats.org/markup-compatibility/2006">
              <mc:Choice xmlns:v="urn:schemas-microsoft-com:vml" Requires="v">
                <p:oleObj spid="_x0000_s1046" name="Acrobat Document" r:id="rId4" imgW="1666760" imgH="1714145" progId="Acrobat.Document.11">
                  <p:embed/>
                </p:oleObj>
              </mc:Choice>
              <mc:Fallback>
                <p:oleObj name="Acrobat Document" r:id="rId4" imgW="1666760" imgH="1714145" progId="Acrobat.Document.11">
                  <p:embed/>
                  <p:pic>
                    <p:nvPicPr>
                      <p:cNvPr id="0" name=""/>
                      <p:cNvPicPr/>
                      <p:nvPr/>
                    </p:nvPicPr>
                    <p:blipFill>
                      <a:blip r:embed="rId5"/>
                      <a:stretch>
                        <a:fillRect/>
                      </a:stretch>
                    </p:blipFill>
                    <p:spPr>
                      <a:xfrm>
                        <a:off x="6854638" y="2676015"/>
                        <a:ext cx="2711055" cy="2788514"/>
                      </a:xfrm>
                      <a:prstGeom prst="rect">
                        <a:avLst/>
                      </a:prstGeom>
                    </p:spPr>
                  </p:pic>
                </p:oleObj>
              </mc:Fallback>
            </mc:AlternateContent>
          </a:graphicData>
        </a:graphic>
      </p:graphicFrame>
      <p:graphicFrame>
        <p:nvGraphicFramePr>
          <p:cNvPr id="13" name="对象 12"/>
          <p:cNvGraphicFramePr>
            <a:graphicFrameLocks noChangeAspect="1"/>
          </p:cNvGraphicFramePr>
          <p:nvPr>
            <p:extLst/>
          </p:nvPr>
        </p:nvGraphicFramePr>
        <p:xfrm>
          <a:off x="4537121" y="2715618"/>
          <a:ext cx="2990552" cy="1977087"/>
        </p:xfrm>
        <a:graphic>
          <a:graphicData uri="http://schemas.openxmlformats.org/presentationml/2006/ole">
            <mc:AlternateContent xmlns:mc="http://schemas.openxmlformats.org/markup-compatibility/2006">
              <mc:Choice xmlns:v="urn:schemas-microsoft-com:vml" Requires="v">
                <p:oleObj spid="_x0000_s1047" name="Acrobat Document" r:id="rId6" imgW="1714394" imgH="1133382" progId="Acrobat.Document.11">
                  <p:embed/>
                </p:oleObj>
              </mc:Choice>
              <mc:Fallback>
                <p:oleObj name="Acrobat Document" r:id="rId6" imgW="1714394" imgH="1133382" progId="Acrobat.Document.11">
                  <p:embed/>
                  <p:pic>
                    <p:nvPicPr>
                      <p:cNvPr id="0" name=""/>
                      <p:cNvPicPr/>
                      <p:nvPr/>
                    </p:nvPicPr>
                    <p:blipFill>
                      <a:blip r:embed="rId7"/>
                      <a:stretch>
                        <a:fillRect/>
                      </a:stretch>
                    </p:blipFill>
                    <p:spPr>
                      <a:xfrm>
                        <a:off x="4537121" y="2715618"/>
                        <a:ext cx="2990552" cy="1977087"/>
                      </a:xfrm>
                      <a:prstGeom prst="rect">
                        <a:avLst/>
                      </a:prstGeom>
                    </p:spPr>
                  </p:pic>
                </p:oleObj>
              </mc:Fallback>
            </mc:AlternateContent>
          </a:graphicData>
        </a:graphic>
      </p:graphicFrame>
    </p:spTree>
    <p:extLst>
      <p:ext uri="{BB962C8B-B14F-4D97-AF65-F5344CB8AC3E}">
        <p14:creationId xmlns:p14="http://schemas.microsoft.com/office/powerpoint/2010/main" val="16893184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419872" cy="644334"/>
            <a:chOff x="0" y="448022"/>
            <a:chExt cx="3419872"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C780"/>
                </a:solidFill>
              </a:endParaRPr>
            </a:p>
          </p:txBody>
        </p:sp>
        <p:sp>
          <p:nvSpPr>
            <p:cNvPr id="4" name="TextBox 3"/>
            <p:cNvSpPr txBox="1"/>
            <p:nvPr/>
          </p:nvSpPr>
          <p:spPr>
            <a:xfrm>
              <a:off x="683568" y="448022"/>
              <a:ext cx="2736304" cy="369332"/>
            </a:xfrm>
            <a:prstGeom prst="rect">
              <a:avLst/>
            </a:prstGeom>
            <a:noFill/>
          </p:spPr>
          <p:txBody>
            <a:bodyPr wrap="square" rtlCol="0">
              <a:spAutoFit/>
            </a:bodyPr>
            <a:lstStyle/>
            <a:p>
              <a:r>
                <a:rPr lang="en-US" altLang="zh-CN" dirty="0" smtClean="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endParaRPr lang="zh-CN" altLang="en-US" sz="1600" dirty="0">
                <a:solidFill>
                  <a:srgbClr val="53C780"/>
                </a:solidFill>
                <a:latin typeface="微软雅黑" pitchFamily="34" charset="-122"/>
                <a:ea typeface="微软雅黑" pitchFamily="34" charset="-122"/>
              </a:endParaRPr>
            </a:p>
          </p:txBody>
        </p:sp>
      </p:grpSp>
      <p:sp>
        <p:nvSpPr>
          <p:cNvPr id="8" name="文本框 7"/>
          <p:cNvSpPr txBox="1"/>
          <p:nvPr/>
        </p:nvSpPr>
        <p:spPr>
          <a:xfrm>
            <a:off x="635907" y="768248"/>
            <a:ext cx="1897724"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GAN</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7995" y="850017"/>
            <a:ext cx="3960440" cy="1059582"/>
          </a:xfrm>
          <a:prstGeom prst="rect">
            <a:avLst/>
          </a:prstGeom>
          <a:noFill/>
          <a:ln>
            <a:noFill/>
          </a:ln>
        </p:spPr>
      </p:pic>
      <p:pic>
        <p:nvPicPr>
          <p:cNvPr id="13" name="图片 12"/>
          <p:cNvPicPr/>
          <p:nvPr/>
        </p:nvPicPr>
        <p:blipFill>
          <a:blip r:embed="rId3">
            <a:extLst>
              <a:ext uri="{28A0092B-C50C-407E-A947-70E740481C1C}">
                <a14:useLocalDpi xmlns:a14="http://schemas.microsoft.com/office/drawing/2010/main" val="0"/>
              </a:ext>
            </a:extLst>
          </a:blip>
          <a:srcRect/>
          <a:stretch>
            <a:fillRect/>
          </a:stretch>
        </p:blipFill>
        <p:spPr bwMode="auto">
          <a:xfrm>
            <a:off x="458964" y="1379808"/>
            <a:ext cx="4149334" cy="3976289"/>
          </a:xfrm>
          <a:prstGeom prst="rect">
            <a:avLst/>
          </a:prstGeom>
          <a:noFill/>
          <a:ln>
            <a:noFill/>
          </a:ln>
        </p:spPr>
      </p:pic>
      <p:pic>
        <p:nvPicPr>
          <p:cNvPr id="14" name="图片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6821" y="2064407"/>
            <a:ext cx="3382788" cy="3092136"/>
          </a:xfrm>
          <a:prstGeom prst="rect">
            <a:avLst/>
          </a:prstGeom>
          <a:noFill/>
          <a:ln>
            <a:noFill/>
          </a:ln>
        </p:spPr>
      </p:pic>
    </p:spTree>
    <p:extLst>
      <p:ext uri="{BB962C8B-B14F-4D97-AF65-F5344CB8AC3E}">
        <p14:creationId xmlns:p14="http://schemas.microsoft.com/office/powerpoint/2010/main" val="1094635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31640" y="1419622"/>
            <a:ext cx="1785621" cy="2016224"/>
            <a:chOff x="1187624" y="1774887"/>
            <a:chExt cx="1152128" cy="1300919"/>
          </a:xfrm>
        </p:grpSpPr>
        <p:grpSp>
          <p:nvGrpSpPr>
            <p:cNvPr id="2" name="组合 1"/>
            <p:cNvGrpSpPr/>
            <p:nvPr/>
          </p:nvGrpSpPr>
          <p:grpSpPr>
            <a:xfrm>
              <a:off x="1187624" y="1774887"/>
              <a:ext cx="1152128" cy="1300919"/>
              <a:chOff x="1259632" y="1419622"/>
              <a:chExt cx="1152128" cy="1300919"/>
            </a:xfrm>
          </p:grpSpPr>
          <p:sp>
            <p:nvSpPr>
              <p:cNvPr id="3" name="椭圆 2"/>
              <p:cNvSpPr/>
              <p:nvPr/>
            </p:nvSpPr>
            <p:spPr>
              <a:xfrm>
                <a:off x="1259632" y="1419622"/>
                <a:ext cx="1152128" cy="1152128"/>
              </a:xfrm>
              <a:prstGeom prst="ellipse">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p:cNvSpPr txBox="1"/>
            <p:nvPr/>
          </p:nvSpPr>
          <p:spPr>
            <a:xfrm>
              <a:off x="1434530" y="2496128"/>
              <a:ext cx="728783" cy="337595"/>
            </a:xfrm>
            <a:prstGeom prst="rect">
              <a:avLst/>
            </a:prstGeom>
            <a:noFill/>
          </p:spPr>
          <p:txBody>
            <a:bodyPr wrap="square" rtlCol="0">
              <a:spAutoFit/>
            </a:bodyPr>
            <a:lstStyle/>
            <a:p>
              <a:r>
                <a:rPr lang="en-US" altLang="zh-CN" sz="2800" dirty="0" smtClean="0">
                  <a:solidFill>
                    <a:schemeClr val="bg1"/>
                  </a:solidFill>
                </a:rPr>
                <a:t>about</a:t>
              </a:r>
              <a:endParaRPr lang="zh-CN" altLang="en-US" sz="2800" dirty="0">
                <a:solidFill>
                  <a:schemeClr val="bg1"/>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18" y="1974110"/>
              <a:ext cx="525632" cy="525632"/>
            </a:xfrm>
            <a:prstGeom prst="rect">
              <a:avLst/>
            </a:prstGeom>
          </p:spPr>
        </p:pic>
      </p:grpSp>
      <p:sp>
        <p:nvSpPr>
          <p:cNvPr id="8" name="TextBox 7"/>
          <p:cNvSpPr txBox="1"/>
          <p:nvPr/>
        </p:nvSpPr>
        <p:spPr>
          <a:xfrm>
            <a:off x="4211960" y="1580198"/>
            <a:ext cx="4392488" cy="1862048"/>
          </a:xfrm>
          <a:prstGeom prst="rect">
            <a:avLst/>
          </a:prstGeom>
          <a:noFill/>
        </p:spPr>
        <p:txBody>
          <a:bodyPr wrap="square" rtlCol="0">
            <a:spAutoFit/>
          </a:bodyPr>
          <a:lstStyle/>
          <a:p>
            <a:r>
              <a:rPr lang="en-US" altLang="zh-CN" sz="11500" dirty="0" smtClean="0">
                <a:solidFill>
                  <a:srgbClr val="F46970"/>
                </a:solidFill>
                <a:latin typeface="Adobe Gothic Std B" pitchFamily="34" charset="-128"/>
                <a:ea typeface="Adobe Gothic Std B" pitchFamily="34" charset="-128"/>
              </a:rPr>
              <a:t>Part 1</a:t>
            </a:r>
            <a:endParaRPr lang="zh-CN" altLang="en-US" sz="11500" dirty="0">
              <a:solidFill>
                <a:srgbClr val="F46970"/>
              </a:solidFill>
              <a:latin typeface="Adobe Gothic Std B" pitchFamily="34" charset="-128"/>
            </a:endParaRPr>
          </a:p>
        </p:txBody>
      </p:sp>
    </p:spTree>
    <p:extLst>
      <p:ext uri="{BB962C8B-B14F-4D97-AF65-F5344CB8AC3E}">
        <p14:creationId xmlns:p14="http://schemas.microsoft.com/office/powerpoint/2010/main" val="1871683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9712" y="1753528"/>
            <a:ext cx="5472608" cy="1754326"/>
          </a:xfrm>
          <a:prstGeom prst="rect">
            <a:avLst/>
          </a:prstGeom>
          <a:noFill/>
        </p:spPr>
        <p:txBody>
          <a:bodyPr wrap="square" rtlCol="0">
            <a:spAutoFit/>
          </a:bodyPr>
          <a:lstStyle/>
          <a:p>
            <a:r>
              <a:rPr lang="en-US" altLang="zh-CN" sz="10800" b="1" dirty="0" smtClean="0">
                <a:solidFill>
                  <a:srgbClr val="F46970"/>
                </a:solidFill>
                <a:latin typeface="Adobe Gothic Std B" pitchFamily="34" charset="-128"/>
                <a:ea typeface="Adobe Gothic Std B" pitchFamily="34" charset="-128"/>
              </a:rPr>
              <a:t>THANKS</a:t>
            </a:r>
            <a:endParaRPr lang="zh-CN" altLang="en-US" sz="10800" b="1" dirty="0">
              <a:solidFill>
                <a:srgbClr val="F46970"/>
              </a:solidFill>
              <a:latin typeface="Adobe Gothic Std B" pitchFamily="34" charset="-128"/>
            </a:endParaRPr>
          </a:p>
        </p:txBody>
      </p:sp>
      <p:sp>
        <p:nvSpPr>
          <p:cNvPr id="8" name="文本框 7"/>
          <p:cNvSpPr txBox="1"/>
          <p:nvPr/>
        </p:nvSpPr>
        <p:spPr>
          <a:xfrm>
            <a:off x="1979712" y="3507854"/>
            <a:ext cx="5688632" cy="369332"/>
          </a:xfrm>
          <a:prstGeom prst="rect">
            <a:avLst/>
          </a:prstGeom>
          <a:noFill/>
        </p:spPr>
        <p:txBody>
          <a:bodyPr wrap="square" rtlCol="0">
            <a:spAutoFit/>
          </a:bodyPr>
          <a:lstStyle/>
          <a:p>
            <a:r>
              <a:rPr lang="en-US" altLang="zh-CN" dirty="0"/>
              <a:t>Paper </a:t>
            </a:r>
            <a:r>
              <a:rPr lang="en-US" altLang="zh-CN" dirty="0" smtClean="0"/>
              <a:t>transfer gate: </a:t>
            </a:r>
            <a:r>
              <a:rPr lang="en-US" altLang="zh-CN" dirty="0" smtClean="0">
                <a:hlinkClick r:id="rId2"/>
              </a:rPr>
              <a:t>https</a:t>
            </a:r>
            <a:r>
              <a:rPr lang="en-US" altLang="zh-CN" dirty="0">
                <a:hlinkClick r:id="rId2"/>
              </a:rPr>
              <a:t>://arxiv.org/pdf/1705.01450.pdf</a:t>
            </a:r>
            <a:endParaRPr lang="zh-CN" altLang="en-US" dirty="0"/>
          </a:p>
        </p:txBody>
      </p:sp>
    </p:spTree>
    <p:extLst>
      <p:ext uri="{BB962C8B-B14F-4D97-AF65-F5344CB8AC3E}">
        <p14:creationId xmlns:p14="http://schemas.microsoft.com/office/powerpoint/2010/main" val="2870756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48022"/>
            <a:ext cx="611560" cy="611560"/>
          </a:xfrm>
          <a:prstGeom prst="rect">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71116" y="555526"/>
            <a:ext cx="1884660" cy="400110"/>
          </a:xfrm>
          <a:prstGeom prst="rect">
            <a:avLst/>
          </a:prstGeom>
          <a:noFill/>
        </p:spPr>
        <p:txBody>
          <a:bodyPr wrap="square" rtlCol="0">
            <a:spAutoFit/>
          </a:bodyPr>
          <a:lstStyle/>
          <a:p>
            <a:r>
              <a:rPr lang="en-US" altLang="zh-CN" sz="2000" dirty="0" smtClean="0">
                <a:solidFill>
                  <a:srgbClr val="F46970"/>
                </a:solidFill>
                <a:latin typeface="微软雅黑" pitchFamily="34" charset="-122"/>
                <a:ea typeface="微软雅黑" pitchFamily="34" charset="-122"/>
              </a:rPr>
              <a:t>Introduction</a:t>
            </a:r>
            <a:endParaRPr lang="zh-CN" altLang="en-US" sz="2000" dirty="0">
              <a:solidFill>
                <a:srgbClr val="F46970"/>
              </a:solidFill>
              <a:latin typeface="微软雅黑" pitchFamily="34" charset="-122"/>
              <a:ea typeface="微软雅黑" pitchFamily="34" charset="-122"/>
            </a:endParaRPr>
          </a:p>
        </p:txBody>
      </p:sp>
      <p:sp>
        <p:nvSpPr>
          <p:cNvPr id="6" name="文本框 5"/>
          <p:cNvSpPr txBox="1"/>
          <p:nvPr/>
        </p:nvSpPr>
        <p:spPr>
          <a:xfrm>
            <a:off x="683568" y="1275606"/>
            <a:ext cx="2376264" cy="461665"/>
          </a:xfrm>
          <a:prstGeom prst="rect">
            <a:avLst/>
          </a:prstGeom>
          <a:noFill/>
        </p:spPr>
        <p:txBody>
          <a:bodyPr wrap="square" rtlCol="0">
            <a:spAutoFit/>
          </a:bodyPr>
          <a:lstStyle/>
          <a:p>
            <a:r>
              <a:rPr lang="en-US" altLang="zh-CN" sz="2400" dirty="0" smtClean="0">
                <a:latin typeface="Times New Roman" panose="02020603050405020304" pitchFamily="18" charset="0"/>
              </a:rPr>
              <a:t>Feature Design</a:t>
            </a:r>
            <a:endParaRPr lang="zh-CN" altLang="en-US" sz="2400" dirty="0">
              <a:latin typeface="Times New Roman" panose="02020603050405020304" pitchFamily="18" charset="0"/>
            </a:endParaRPr>
          </a:p>
        </p:txBody>
      </p:sp>
      <p:sp>
        <p:nvSpPr>
          <p:cNvPr id="37" name="文本框 36"/>
          <p:cNvSpPr txBox="1"/>
          <p:nvPr/>
        </p:nvSpPr>
        <p:spPr>
          <a:xfrm>
            <a:off x="5339429" y="350437"/>
            <a:ext cx="2981075"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err="1" smtClean="0">
                <a:latin typeface="Times New Roman" panose="02020603050405020304" pitchFamily="18" charset="0"/>
                <a:cs typeface="Times New Roman" panose="02020603050405020304" pitchFamily="18" charset="0"/>
              </a:rPr>
              <a:t>Haar</a:t>
            </a:r>
            <a:r>
              <a:rPr lang="en-US" altLang="zh-CN" b="0" dirty="0" smtClean="0">
                <a:latin typeface="Times New Roman" panose="02020603050405020304" pitchFamily="18" charset="0"/>
                <a:cs typeface="Times New Roman" panose="02020603050405020304" pitchFamily="18" charset="0"/>
              </a:rPr>
              <a:t> + boosting</a:t>
            </a:r>
            <a:endParaRPr lang="zh-CN" altLang="en-US" b="0" dirty="0"/>
          </a:p>
        </p:txBody>
      </p:sp>
      <p:sp>
        <p:nvSpPr>
          <p:cNvPr id="43" name="文本框 42"/>
          <p:cNvSpPr txBox="1"/>
          <p:nvPr/>
        </p:nvSpPr>
        <p:spPr>
          <a:xfrm>
            <a:off x="5339428" y="978282"/>
            <a:ext cx="2981075"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smtClean="0">
                <a:latin typeface="Times New Roman" panose="02020603050405020304" pitchFamily="18" charset="0"/>
                <a:cs typeface="Times New Roman" panose="02020603050405020304" pitchFamily="18" charset="0"/>
              </a:rPr>
              <a:t>HOG  + SVM</a:t>
            </a:r>
            <a:endParaRPr lang="zh-CN" altLang="en-US" b="0" dirty="0"/>
          </a:p>
        </p:txBody>
      </p:sp>
      <p:cxnSp>
        <p:nvCxnSpPr>
          <p:cNvPr id="46" name="直接箭头连接符 45"/>
          <p:cNvCxnSpPr/>
          <p:nvPr/>
        </p:nvCxnSpPr>
        <p:spPr>
          <a:xfrm>
            <a:off x="4716016" y="555526"/>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4716016" y="1175989"/>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4716016" y="2303363"/>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716016" y="555526"/>
            <a:ext cx="0" cy="1743075"/>
          </a:xfrm>
          <a:prstGeom prst="line">
            <a:avLst/>
          </a:prstGeom>
          <a:ln w="28575">
            <a:tailEnd type="non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5364088" y="2130410"/>
            <a:ext cx="2981075"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smtClean="0">
                <a:latin typeface="Times New Roman" panose="02020603050405020304" pitchFamily="18" charset="0"/>
                <a:cs typeface="Times New Roman" panose="02020603050405020304" pitchFamily="18" charset="0"/>
              </a:rPr>
              <a:t>Gabor filter</a:t>
            </a:r>
            <a:endParaRPr lang="zh-CN" altLang="en-US" b="0" dirty="0"/>
          </a:p>
        </p:txBody>
      </p:sp>
      <p:sp>
        <p:nvSpPr>
          <p:cNvPr id="10" name="文本框 9"/>
          <p:cNvSpPr txBox="1"/>
          <p:nvPr/>
        </p:nvSpPr>
        <p:spPr>
          <a:xfrm>
            <a:off x="5436096" y="1563638"/>
            <a:ext cx="1152128" cy="369332"/>
          </a:xfrm>
          <a:prstGeom prst="rect">
            <a:avLst/>
          </a:prstGeom>
          <a:noFill/>
        </p:spPr>
        <p:txBody>
          <a:bodyPr wrap="square" rtlCol="0">
            <a:spAutoFit/>
          </a:bodyPr>
          <a:lstStyle/>
          <a:p>
            <a:r>
              <a:rPr lang="en-US" altLang="zh-CN" dirty="0" smtClean="0"/>
              <a:t>…...</a:t>
            </a:r>
            <a:endParaRPr lang="zh-CN" altLang="en-US" dirty="0"/>
          </a:p>
        </p:txBody>
      </p:sp>
      <p:cxnSp>
        <p:nvCxnSpPr>
          <p:cNvPr id="55" name="直接箭头连接符 54"/>
          <p:cNvCxnSpPr/>
          <p:nvPr/>
        </p:nvCxnSpPr>
        <p:spPr>
          <a:xfrm>
            <a:off x="2843808" y="1500922"/>
            <a:ext cx="18722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059832" y="1050290"/>
            <a:ext cx="1512168" cy="369332"/>
          </a:xfrm>
          <a:prstGeom prst="rect">
            <a:avLst/>
          </a:prstGeom>
          <a:noFill/>
        </p:spPr>
        <p:txBody>
          <a:bodyPr wrap="square" rtlCol="0">
            <a:spAutoFit/>
          </a:bodyPr>
          <a:lstStyle>
            <a:defPPr>
              <a:defRPr lang="zh-CN"/>
            </a:defPPr>
            <a:lvl1pPr>
              <a:defRPr b="0">
                <a:latin typeface="Times New Roman" panose="02020603050405020304" pitchFamily="18" charset="0"/>
                <a:ea typeface="楷体" panose="02010609060101010101" pitchFamily="49" charset="-122"/>
                <a:cs typeface="Times New Roman" panose="02020603050405020304" pitchFamily="18" charset="0"/>
              </a:defRPr>
            </a:lvl1pPr>
          </a:lstStyle>
          <a:p>
            <a:r>
              <a:rPr lang="en-US" altLang="zh-CN" dirty="0"/>
              <a:t>Hand-crafted</a:t>
            </a:r>
            <a:endParaRPr lang="zh-CN" altLang="en-US" dirty="0"/>
          </a:p>
        </p:txBody>
      </p:sp>
      <p:cxnSp>
        <p:nvCxnSpPr>
          <p:cNvPr id="56" name="直接箭头连接符 55"/>
          <p:cNvCxnSpPr/>
          <p:nvPr/>
        </p:nvCxnSpPr>
        <p:spPr>
          <a:xfrm>
            <a:off x="2835449" y="3651870"/>
            <a:ext cx="18002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059708" y="3219822"/>
            <a:ext cx="1512168" cy="369332"/>
          </a:xfrm>
          <a:prstGeom prst="rect">
            <a:avLst/>
          </a:prstGeom>
          <a:noFill/>
        </p:spPr>
        <p:txBody>
          <a:bodyPr wrap="square" rtlCol="0">
            <a:spAutoFit/>
          </a:bodyPr>
          <a:lstStyle>
            <a:defPPr>
              <a:defRPr lang="zh-CN"/>
            </a:defPPr>
            <a:lvl1pPr>
              <a:defRPr b="0">
                <a:latin typeface="Times New Roman" panose="02020603050405020304" pitchFamily="18" charset="0"/>
                <a:ea typeface="楷体" panose="02010609060101010101" pitchFamily="49" charset="-122"/>
                <a:cs typeface="Times New Roman" panose="02020603050405020304" pitchFamily="18" charset="0"/>
              </a:defRPr>
            </a:lvl1pPr>
          </a:lstStyle>
          <a:p>
            <a:r>
              <a:rPr lang="en-US" altLang="zh-CN" dirty="0" smtClean="0"/>
              <a:t>Deep feature</a:t>
            </a:r>
            <a:endParaRPr lang="zh-CN" altLang="en-US" dirty="0"/>
          </a:p>
        </p:txBody>
      </p:sp>
      <p:cxnSp>
        <p:nvCxnSpPr>
          <p:cNvPr id="59" name="直接箭头连接符 58"/>
          <p:cNvCxnSpPr/>
          <p:nvPr/>
        </p:nvCxnSpPr>
        <p:spPr>
          <a:xfrm>
            <a:off x="4716016" y="2931790"/>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4716016" y="3657277"/>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4716016" y="4679627"/>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716016" y="2931790"/>
            <a:ext cx="0" cy="1743075"/>
          </a:xfrm>
          <a:prstGeom prst="line">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364089" y="2571750"/>
            <a:ext cx="2664295" cy="646331"/>
          </a:xfrm>
          <a:prstGeom prst="rect">
            <a:avLst/>
          </a:prstGeom>
          <a:noFill/>
        </p:spPr>
        <p:txBody>
          <a:bodyPr wrap="square" rtlCol="0">
            <a:spAutoFit/>
          </a:bodyPr>
          <a:lstStyle>
            <a:defPPr>
              <a:defRPr lang="zh-CN"/>
            </a:defPPr>
            <a:lvl1pPr>
              <a:defRPr b="0">
                <a:latin typeface="Times New Roman" panose="02020603050405020304" pitchFamily="18" charset="0"/>
                <a:ea typeface="楷体" panose="02010609060101010101" pitchFamily="49" charset="-122"/>
                <a:cs typeface="Times New Roman" panose="02020603050405020304" pitchFamily="18" charset="0"/>
              </a:defRPr>
            </a:lvl1pPr>
          </a:lstStyle>
          <a:p>
            <a:r>
              <a:rPr lang="en-US" altLang="zh-CN" dirty="0" err="1"/>
              <a:t>Lenet</a:t>
            </a:r>
            <a:r>
              <a:rPr lang="en-US" altLang="zh-CN" dirty="0"/>
              <a:t>,  </a:t>
            </a:r>
            <a:r>
              <a:rPr lang="en-US" altLang="zh-CN" dirty="0" err="1"/>
              <a:t>Alexnet</a:t>
            </a:r>
            <a:r>
              <a:rPr lang="en-US" altLang="zh-CN" dirty="0"/>
              <a:t>,  VGG,</a:t>
            </a:r>
          </a:p>
          <a:p>
            <a:r>
              <a:rPr lang="en-US" altLang="zh-CN" dirty="0" err="1" smtClean="0"/>
              <a:t>GoogleNet</a:t>
            </a:r>
            <a:r>
              <a:rPr lang="en-US" altLang="zh-CN" dirty="0"/>
              <a:t>, </a:t>
            </a:r>
            <a:r>
              <a:rPr lang="en-US" altLang="zh-CN" dirty="0" err="1" smtClean="0"/>
              <a:t>ResNet</a:t>
            </a:r>
            <a:endParaRPr lang="zh-CN" altLang="en-US" dirty="0"/>
          </a:p>
        </p:txBody>
      </p:sp>
      <p:sp>
        <p:nvSpPr>
          <p:cNvPr id="22" name="矩形 21"/>
          <p:cNvSpPr/>
          <p:nvPr/>
        </p:nvSpPr>
        <p:spPr>
          <a:xfrm>
            <a:off x="5363120" y="3438860"/>
            <a:ext cx="3601368"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Spatial Transformer </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Networks (STN)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64" name="直接箭头连接符 63"/>
          <p:cNvCxnSpPr/>
          <p:nvPr/>
        </p:nvCxnSpPr>
        <p:spPr>
          <a:xfrm>
            <a:off x="4716016" y="4155926"/>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364088" y="3959563"/>
            <a:ext cx="360040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Oriented Response </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Networks (ORN)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5" name="矩形 64"/>
          <p:cNvSpPr/>
          <p:nvPr/>
        </p:nvSpPr>
        <p:spPr>
          <a:xfrm>
            <a:off x="5364088" y="4490199"/>
            <a:ext cx="388363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Deformable convolutional </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network…</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373289" y="2130409"/>
            <a:ext cx="1286943" cy="3932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0485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48022"/>
            <a:ext cx="611560" cy="611560"/>
          </a:xfrm>
          <a:prstGeom prst="rect">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683568" y="402218"/>
            <a:ext cx="1584176" cy="369332"/>
          </a:xfrm>
          <a:prstGeom prst="rect">
            <a:avLst/>
          </a:prstGeom>
          <a:noFill/>
        </p:spPr>
        <p:txBody>
          <a:bodyPr wrap="square" rtlCol="0">
            <a:spAutoFit/>
          </a:bodyPr>
          <a:lstStyle/>
          <a:p>
            <a:r>
              <a:rPr lang="en-US" altLang="zh-CN" dirty="0">
                <a:solidFill>
                  <a:srgbClr val="F46970"/>
                </a:solidFill>
                <a:latin typeface="微软雅黑" pitchFamily="34" charset="-122"/>
                <a:ea typeface="微软雅黑" pitchFamily="34" charset="-122"/>
              </a:rPr>
              <a:t>Introduction</a:t>
            </a:r>
            <a:endParaRPr lang="zh-CN" altLang="en-US" dirty="0">
              <a:solidFill>
                <a:srgbClr val="F46970"/>
              </a:solidFill>
              <a:latin typeface="微软雅黑" pitchFamily="34" charset="-122"/>
              <a:ea typeface="微软雅黑" pitchFamily="34" charset="-122"/>
            </a:endParaRPr>
          </a:p>
        </p:txBody>
      </p:sp>
      <p:sp>
        <p:nvSpPr>
          <p:cNvPr id="4" name="TextBox 3"/>
          <p:cNvSpPr txBox="1"/>
          <p:nvPr/>
        </p:nvSpPr>
        <p:spPr>
          <a:xfrm>
            <a:off x="709823" y="753802"/>
            <a:ext cx="1584176" cy="338554"/>
          </a:xfrm>
          <a:prstGeom prst="rect">
            <a:avLst/>
          </a:prstGeom>
          <a:noFill/>
        </p:spPr>
        <p:txBody>
          <a:bodyPr wrap="square" rtlCol="0">
            <a:spAutoFit/>
          </a:bodyPr>
          <a:lstStyle/>
          <a:p>
            <a:r>
              <a:rPr lang="en-US" altLang="zh-CN" sz="1600" dirty="0" smtClean="0">
                <a:solidFill>
                  <a:srgbClr val="F46970"/>
                </a:solidFill>
                <a:latin typeface="微软雅黑" pitchFamily="34" charset="-122"/>
                <a:ea typeface="微软雅黑" pitchFamily="34" charset="-122"/>
              </a:rPr>
              <a:t>--Gabor Filter</a:t>
            </a:r>
            <a:endParaRPr lang="zh-CN" altLang="en-US" sz="1600" dirty="0">
              <a:solidFill>
                <a:srgbClr val="F46970"/>
              </a:solidFill>
              <a:latin typeface="微软雅黑" pitchFamily="34" charset="-122"/>
              <a:ea typeface="微软雅黑" pitchFamily="34" charset="-122"/>
            </a:endParaRPr>
          </a:p>
        </p:txBody>
      </p:sp>
      <p:pic>
        <p:nvPicPr>
          <p:cNvPr id="11" name="图片 10"/>
          <p:cNvPicPr>
            <a:picLocks noChangeAspect="1"/>
          </p:cNvPicPr>
          <p:nvPr/>
        </p:nvPicPr>
        <p:blipFill>
          <a:blip r:embed="rId2"/>
          <a:stretch>
            <a:fillRect/>
          </a:stretch>
        </p:blipFill>
        <p:spPr>
          <a:xfrm>
            <a:off x="395536" y="1443940"/>
            <a:ext cx="2663368" cy="2569219"/>
          </a:xfrm>
          <a:prstGeom prst="rect">
            <a:avLst/>
          </a:prstGeom>
        </p:spPr>
      </p:pic>
      <p:pic>
        <p:nvPicPr>
          <p:cNvPr id="6" name="图片 5"/>
          <p:cNvPicPr>
            <a:picLocks noChangeAspect="1"/>
          </p:cNvPicPr>
          <p:nvPr/>
        </p:nvPicPr>
        <p:blipFill>
          <a:blip r:embed="rId3"/>
          <a:stretch>
            <a:fillRect/>
          </a:stretch>
        </p:blipFill>
        <p:spPr>
          <a:xfrm>
            <a:off x="3275856" y="2211710"/>
            <a:ext cx="5695238" cy="895238"/>
          </a:xfrm>
          <a:prstGeom prst="rect">
            <a:avLst/>
          </a:prstGeom>
        </p:spPr>
      </p:pic>
      <p:cxnSp>
        <p:nvCxnSpPr>
          <p:cNvPr id="8" name="直接箭头连接符 7"/>
          <p:cNvCxnSpPr/>
          <p:nvPr/>
        </p:nvCxnSpPr>
        <p:spPr>
          <a:xfrm>
            <a:off x="3058904" y="1707654"/>
            <a:ext cx="5049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63888" y="1491630"/>
            <a:ext cx="194421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Large scale kernel</a:t>
            </a:r>
            <a:endParaRPr lang="zh-CN" altLang="en-US" dirty="0">
              <a:latin typeface="Times New Roman" panose="02020603050405020304" pitchFamily="18" charset="0"/>
              <a:cs typeface="Times New Roman" panose="02020603050405020304" pitchFamily="18" charset="0"/>
            </a:endParaRPr>
          </a:p>
        </p:txBody>
      </p:sp>
      <p:cxnSp>
        <p:nvCxnSpPr>
          <p:cNvPr id="12" name="直接箭头连接符 11"/>
          <p:cNvCxnSpPr/>
          <p:nvPr/>
        </p:nvCxnSpPr>
        <p:spPr>
          <a:xfrm>
            <a:off x="3058904" y="3642361"/>
            <a:ext cx="5049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563888" y="3426337"/>
            <a:ext cx="194421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Small scale kernel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3423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48022"/>
            <a:ext cx="611560" cy="611560"/>
          </a:xfrm>
          <a:prstGeom prst="rect">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683568" y="448022"/>
            <a:ext cx="1584176" cy="369332"/>
          </a:xfrm>
          <a:prstGeom prst="rect">
            <a:avLst/>
          </a:prstGeom>
          <a:noFill/>
        </p:spPr>
        <p:txBody>
          <a:bodyPr wrap="square" rtlCol="0">
            <a:spAutoFit/>
          </a:bodyPr>
          <a:lstStyle/>
          <a:p>
            <a:r>
              <a:rPr lang="en-US" altLang="zh-CN" dirty="0">
                <a:solidFill>
                  <a:srgbClr val="F46970"/>
                </a:solidFill>
                <a:latin typeface="微软雅黑" pitchFamily="34" charset="-122"/>
                <a:ea typeface="微软雅黑" pitchFamily="34" charset="-122"/>
              </a:rPr>
              <a:t>Introduction</a:t>
            </a:r>
            <a:endParaRPr lang="zh-CN" altLang="en-US" dirty="0">
              <a:solidFill>
                <a:srgbClr val="F46970"/>
              </a:solidFill>
              <a:latin typeface="微软雅黑" pitchFamily="34" charset="-122"/>
              <a:ea typeface="微软雅黑" pitchFamily="34" charset="-122"/>
            </a:endParaRPr>
          </a:p>
        </p:txBody>
      </p:sp>
      <p:sp>
        <p:nvSpPr>
          <p:cNvPr id="4" name="TextBox 3"/>
          <p:cNvSpPr txBox="1"/>
          <p:nvPr/>
        </p:nvSpPr>
        <p:spPr>
          <a:xfrm>
            <a:off x="709823" y="753802"/>
            <a:ext cx="1584176" cy="338554"/>
          </a:xfrm>
          <a:prstGeom prst="rect">
            <a:avLst/>
          </a:prstGeom>
          <a:noFill/>
        </p:spPr>
        <p:txBody>
          <a:bodyPr wrap="square" rtlCol="0">
            <a:spAutoFit/>
          </a:bodyPr>
          <a:lstStyle/>
          <a:p>
            <a:r>
              <a:rPr lang="en-US" altLang="zh-CN" sz="1600" dirty="0" smtClean="0">
                <a:solidFill>
                  <a:srgbClr val="F46970"/>
                </a:solidFill>
                <a:latin typeface="微软雅黑" pitchFamily="34" charset="-122"/>
                <a:ea typeface="微软雅黑" pitchFamily="34" charset="-122"/>
              </a:rPr>
              <a:t>--Gabor filter</a:t>
            </a:r>
            <a:endParaRPr lang="zh-CN" altLang="en-US" sz="1600" dirty="0">
              <a:solidFill>
                <a:srgbClr val="F46970"/>
              </a:solidFill>
              <a:latin typeface="微软雅黑" pitchFamily="34" charset="-122"/>
              <a:ea typeface="微软雅黑" pitchFamily="34" charset="-122"/>
            </a:endParaRPr>
          </a:p>
        </p:txBody>
      </p:sp>
      <p:grpSp>
        <p:nvGrpSpPr>
          <p:cNvPr id="17" name="组合 16"/>
          <p:cNvGrpSpPr/>
          <p:nvPr/>
        </p:nvGrpSpPr>
        <p:grpSpPr>
          <a:xfrm>
            <a:off x="1305670" y="3219822"/>
            <a:ext cx="1666186" cy="101389"/>
            <a:chOff x="1465654" y="3806288"/>
            <a:chExt cx="1666186" cy="101389"/>
          </a:xfrm>
        </p:grpSpPr>
        <p:cxnSp>
          <p:nvCxnSpPr>
            <p:cNvPr id="12" name="直接连接符 11"/>
            <p:cNvCxnSpPr/>
            <p:nvPr/>
          </p:nvCxnSpPr>
          <p:spPr>
            <a:xfrm flipV="1">
              <a:off x="1538167" y="3855556"/>
              <a:ext cx="1593673" cy="2852"/>
            </a:xfrm>
            <a:prstGeom prst="line">
              <a:avLst/>
            </a:prstGeom>
            <a:ln w="19050">
              <a:solidFill>
                <a:srgbClr val="F4697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465654"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30451"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057941" y="3262449"/>
            <a:ext cx="1666186" cy="101389"/>
            <a:chOff x="1465654" y="3806288"/>
            <a:chExt cx="1666186" cy="101389"/>
          </a:xfrm>
        </p:grpSpPr>
        <p:cxnSp>
          <p:nvCxnSpPr>
            <p:cNvPr id="19" name="直接连接符 18"/>
            <p:cNvCxnSpPr/>
            <p:nvPr/>
          </p:nvCxnSpPr>
          <p:spPr>
            <a:xfrm flipV="1">
              <a:off x="1538167" y="3855556"/>
              <a:ext cx="1593673" cy="2852"/>
            </a:xfrm>
            <a:prstGeom prst="line">
              <a:avLst/>
            </a:prstGeom>
            <a:ln w="19050">
              <a:solidFill>
                <a:srgbClr val="F4697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465654"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030451"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634262" y="3262449"/>
            <a:ext cx="1666186" cy="101389"/>
            <a:chOff x="1465654" y="3806288"/>
            <a:chExt cx="1666186" cy="101389"/>
          </a:xfrm>
        </p:grpSpPr>
        <p:cxnSp>
          <p:nvCxnSpPr>
            <p:cNvPr id="23" name="直接连接符 22"/>
            <p:cNvCxnSpPr/>
            <p:nvPr/>
          </p:nvCxnSpPr>
          <p:spPr>
            <a:xfrm flipV="1">
              <a:off x="1538167" y="3855556"/>
              <a:ext cx="1593673" cy="2852"/>
            </a:xfrm>
            <a:prstGeom prst="line">
              <a:avLst/>
            </a:prstGeom>
            <a:ln w="19050">
              <a:solidFill>
                <a:srgbClr val="F46970"/>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465654"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030451"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827584" y="3452208"/>
            <a:ext cx="2592288" cy="923330"/>
          </a:xfrm>
          <a:prstGeom prst="rect">
            <a:avLst/>
          </a:prstGeom>
          <a:noFill/>
        </p:spPr>
        <p:txBody>
          <a:bodyPr wrap="square" rtlCol="0">
            <a:spAutoFit/>
          </a:bodyPr>
          <a:lstStyle/>
          <a:p>
            <a:pPr algn="ctr"/>
            <a:r>
              <a:rPr lang="en-US" altLang="zh-CN" b="1" dirty="0" smtClean="0">
                <a:solidFill>
                  <a:srgbClr val="F46970"/>
                </a:solidFill>
                <a:latin typeface="微软雅黑" pitchFamily="34" charset="-122"/>
                <a:ea typeface="微软雅黑" pitchFamily="34" charset="-122"/>
              </a:rPr>
              <a:t>Visualization of the first Convolution layer in </a:t>
            </a:r>
            <a:r>
              <a:rPr lang="en-US" altLang="zh-CN" b="1" dirty="0" err="1" smtClean="0">
                <a:solidFill>
                  <a:srgbClr val="F46970"/>
                </a:solidFill>
                <a:latin typeface="微软雅黑" pitchFamily="34" charset="-122"/>
                <a:ea typeface="微软雅黑" pitchFamily="34" charset="-122"/>
              </a:rPr>
              <a:t>Alexnet</a:t>
            </a:r>
            <a:endParaRPr lang="zh-CN" altLang="en-US" b="1" dirty="0">
              <a:solidFill>
                <a:srgbClr val="F46970"/>
              </a:solidFill>
              <a:latin typeface="微软雅黑" pitchFamily="34" charset="-122"/>
              <a:ea typeface="微软雅黑" pitchFamily="34" charset="-122"/>
            </a:endParaRPr>
          </a:p>
        </p:txBody>
      </p:sp>
      <p:sp>
        <p:nvSpPr>
          <p:cNvPr id="29" name="TextBox 28"/>
          <p:cNvSpPr txBox="1"/>
          <p:nvPr/>
        </p:nvSpPr>
        <p:spPr>
          <a:xfrm>
            <a:off x="4020036" y="3579862"/>
            <a:ext cx="1704092" cy="646331"/>
          </a:xfrm>
          <a:prstGeom prst="rect">
            <a:avLst/>
          </a:prstGeom>
          <a:noFill/>
        </p:spPr>
        <p:txBody>
          <a:bodyPr wrap="square" rtlCol="0">
            <a:spAutoFit/>
          </a:bodyPr>
          <a:lstStyle/>
          <a:p>
            <a:pPr algn="ctr"/>
            <a:r>
              <a:rPr lang="en-US" altLang="zh-CN" b="1" dirty="0" smtClean="0">
                <a:solidFill>
                  <a:srgbClr val="F46970"/>
                </a:solidFill>
                <a:latin typeface="微软雅黑" pitchFamily="34" charset="-122"/>
                <a:ea typeface="微软雅黑" pitchFamily="34" charset="-122"/>
              </a:rPr>
              <a:t>2D Gabor Filter Bank</a:t>
            </a:r>
            <a:endParaRPr lang="zh-CN" altLang="en-US" b="1" dirty="0">
              <a:solidFill>
                <a:srgbClr val="F46970"/>
              </a:solidFill>
              <a:latin typeface="微软雅黑" pitchFamily="34" charset="-122"/>
              <a:ea typeface="微软雅黑" pitchFamily="34" charset="-122"/>
            </a:endParaRPr>
          </a:p>
        </p:txBody>
      </p:sp>
      <p:sp>
        <p:nvSpPr>
          <p:cNvPr id="31" name="TextBox 30"/>
          <p:cNvSpPr txBox="1"/>
          <p:nvPr/>
        </p:nvSpPr>
        <p:spPr>
          <a:xfrm>
            <a:off x="6655150" y="3579862"/>
            <a:ext cx="1805282" cy="646331"/>
          </a:xfrm>
          <a:prstGeom prst="rect">
            <a:avLst/>
          </a:prstGeom>
          <a:noFill/>
        </p:spPr>
        <p:txBody>
          <a:bodyPr wrap="square" rtlCol="0">
            <a:spAutoFit/>
          </a:bodyPr>
          <a:lstStyle/>
          <a:p>
            <a:r>
              <a:rPr lang="en-US" altLang="zh-CN" b="1" dirty="0" smtClean="0">
                <a:solidFill>
                  <a:srgbClr val="F46970"/>
                </a:solidFill>
                <a:latin typeface="微软雅黑" pitchFamily="34" charset="-122"/>
                <a:ea typeface="微软雅黑" pitchFamily="34" charset="-122"/>
              </a:rPr>
              <a:t> How about </a:t>
            </a:r>
            <a:r>
              <a:rPr lang="en-US" altLang="zh-CN" b="1" dirty="0" err="1" smtClean="0">
                <a:solidFill>
                  <a:srgbClr val="F46970"/>
                </a:solidFill>
                <a:latin typeface="微软雅黑" pitchFamily="34" charset="-122"/>
                <a:ea typeface="微软雅黑" pitchFamily="34" charset="-122"/>
              </a:rPr>
              <a:t>Gabor+CNN</a:t>
            </a:r>
            <a:r>
              <a:rPr lang="zh-CN" altLang="en-US" b="1" dirty="0" smtClean="0">
                <a:solidFill>
                  <a:srgbClr val="F46970"/>
                </a:solidFill>
                <a:latin typeface="微软雅黑" pitchFamily="34" charset="-122"/>
                <a:ea typeface="微软雅黑" pitchFamily="34" charset="-122"/>
              </a:rPr>
              <a:t>？</a:t>
            </a:r>
            <a:endParaRPr lang="zh-CN" altLang="en-US" b="1" dirty="0">
              <a:solidFill>
                <a:srgbClr val="F46970"/>
              </a:solidFill>
              <a:latin typeface="微软雅黑" pitchFamily="34" charset="-122"/>
              <a:ea typeface="微软雅黑" pitchFamily="34" charset="-122"/>
            </a:endParaRPr>
          </a:p>
        </p:txBody>
      </p:sp>
      <p:pic>
        <p:nvPicPr>
          <p:cNvPr id="8" name="图片 7"/>
          <p:cNvPicPr>
            <a:picLocks noChangeAspect="1"/>
          </p:cNvPicPr>
          <p:nvPr/>
        </p:nvPicPr>
        <p:blipFill rotWithShape="1">
          <a:blip r:embed="rId2"/>
          <a:srcRect l="13562" t="1264" r="17827" b="-1264"/>
          <a:stretch/>
        </p:blipFill>
        <p:spPr>
          <a:xfrm>
            <a:off x="755576" y="1491630"/>
            <a:ext cx="2808312" cy="1631250"/>
          </a:xfrm>
          <a:prstGeom prst="rect">
            <a:avLst/>
          </a:prstGeom>
        </p:spPr>
      </p:pic>
      <p:pic>
        <p:nvPicPr>
          <p:cNvPr id="9" name="图片 8"/>
          <p:cNvPicPr>
            <a:picLocks noChangeAspect="1"/>
          </p:cNvPicPr>
          <p:nvPr/>
        </p:nvPicPr>
        <p:blipFill rotWithShape="1">
          <a:blip r:embed="rId3"/>
          <a:srcRect r="48673"/>
          <a:stretch/>
        </p:blipFill>
        <p:spPr>
          <a:xfrm>
            <a:off x="4203880" y="1449143"/>
            <a:ext cx="1392199" cy="1639406"/>
          </a:xfrm>
          <a:prstGeom prst="rect">
            <a:avLst/>
          </a:prstGeom>
        </p:spPr>
      </p:pic>
      <p:pic>
        <p:nvPicPr>
          <p:cNvPr id="10" name="图片 9"/>
          <p:cNvPicPr>
            <a:picLocks noChangeAspect="1"/>
          </p:cNvPicPr>
          <p:nvPr/>
        </p:nvPicPr>
        <p:blipFill>
          <a:blip r:embed="rId4"/>
          <a:stretch>
            <a:fillRect/>
          </a:stretch>
        </p:blipFill>
        <p:spPr>
          <a:xfrm>
            <a:off x="6486952" y="1503403"/>
            <a:ext cx="1952592" cy="1623094"/>
          </a:xfrm>
          <a:prstGeom prst="rect">
            <a:avLst/>
          </a:prstGeom>
        </p:spPr>
      </p:pic>
    </p:spTree>
    <p:extLst>
      <p:ext uri="{BB962C8B-B14F-4D97-AF65-F5344CB8AC3E}">
        <p14:creationId xmlns:p14="http://schemas.microsoft.com/office/powerpoint/2010/main" val="254215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59632" y="1403160"/>
            <a:ext cx="1800200" cy="2032686"/>
            <a:chOff x="1259632" y="1419622"/>
            <a:chExt cx="1152128" cy="1300919"/>
          </a:xfrm>
        </p:grpSpPr>
        <p:sp>
          <p:nvSpPr>
            <p:cNvPr id="3" name="椭圆 2"/>
            <p:cNvSpPr/>
            <p:nvPr/>
          </p:nvSpPr>
          <p:spPr>
            <a:xfrm>
              <a:off x="1259632" y="1419622"/>
              <a:ext cx="1152128" cy="1152128"/>
            </a:xfrm>
            <a:prstGeom prst="ellipse">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p:cNvSpPr txBox="1"/>
          <p:nvPr/>
        </p:nvSpPr>
        <p:spPr>
          <a:xfrm>
            <a:off x="1678177" y="2531300"/>
            <a:ext cx="1237639" cy="523220"/>
          </a:xfrm>
          <a:prstGeom prst="rect">
            <a:avLst/>
          </a:prstGeom>
          <a:noFill/>
        </p:spPr>
        <p:txBody>
          <a:bodyPr wrap="square" rtlCol="0">
            <a:spAutoFit/>
          </a:bodyPr>
          <a:lstStyle/>
          <a:p>
            <a:r>
              <a:rPr lang="en-US" altLang="zh-CN" sz="2800" dirty="0" smtClean="0">
                <a:solidFill>
                  <a:schemeClr val="bg1"/>
                </a:solidFill>
              </a:rPr>
              <a:t>about</a:t>
            </a:r>
            <a:endParaRPr lang="zh-CN" altLang="en-US" sz="2800" dirty="0">
              <a:solidFill>
                <a:schemeClr val="bg1"/>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821" y="1620076"/>
            <a:ext cx="1002963" cy="1002963"/>
          </a:xfrm>
          <a:prstGeom prst="rect">
            <a:avLst/>
          </a:prstGeom>
        </p:spPr>
      </p:pic>
      <p:sp>
        <p:nvSpPr>
          <p:cNvPr id="7" name="TextBox 6"/>
          <p:cNvSpPr txBox="1"/>
          <p:nvPr/>
        </p:nvSpPr>
        <p:spPr>
          <a:xfrm>
            <a:off x="4211960" y="1580198"/>
            <a:ext cx="4392488" cy="1862048"/>
          </a:xfrm>
          <a:prstGeom prst="rect">
            <a:avLst/>
          </a:prstGeom>
          <a:noFill/>
        </p:spPr>
        <p:txBody>
          <a:bodyPr wrap="square" rtlCol="0">
            <a:spAutoFit/>
          </a:bodyPr>
          <a:lstStyle/>
          <a:p>
            <a:r>
              <a:rPr lang="en-US" altLang="zh-CN" sz="11500" dirty="0" smtClean="0">
                <a:solidFill>
                  <a:srgbClr val="F2A849"/>
                </a:solidFill>
                <a:latin typeface="Adobe Gothic Std B" pitchFamily="34" charset="-128"/>
                <a:ea typeface="Adobe Gothic Std B" pitchFamily="34" charset="-128"/>
              </a:rPr>
              <a:t>Part 2</a:t>
            </a:r>
            <a:endParaRPr lang="zh-CN" altLang="en-US" sz="11500" dirty="0">
              <a:solidFill>
                <a:srgbClr val="F2A849"/>
              </a:solidFill>
              <a:latin typeface="Adobe Gothic Std B" pitchFamily="34" charset="-128"/>
            </a:endParaRPr>
          </a:p>
        </p:txBody>
      </p:sp>
    </p:spTree>
    <p:extLst>
      <p:ext uri="{BB962C8B-B14F-4D97-AF65-F5344CB8AC3E}">
        <p14:creationId xmlns:p14="http://schemas.microsoft.com/office/powerpoint/2010/main" val="42107698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20" name="TextBox 19"/>
          <p:cNvSpPr txBox="1"/>
          <p:nvPr/>
        </p:nvSpPr>
        <p:spPr>
          <a:xfrm>
            <a:off x="709822" y="753802"/>
            <a:ext cx="2638041" cy="338554"/>
          </a:xfrm>
          <a:prstGeom prst="rect">
            <a:avLst/>
          </a:prstGeom>
          <a:noFill/>
        </p:spPr>
        <p:txBody>
          <a:bodyPr wrap="square" rtlCol="0">
            <a:spAutoFit/>
          </a:bodyPr>
          <a:lstStyle/>
          <a:p>
            <a:r>
              <a:rPr lang="en-US" altLang="zh-CN" sz="1600" dirty="0" smtClean="0">
                <a:solidFill>
                  <a:srgbClr val="F2A849"/>
                </a:solidFill>
                <a:latin typeface="微软雅黑" pitchFamily="34" charset="-122"/>
                <a:ea typeface="微软雅黑" pitchFamily="34" charset="-122"/>
              </a:rPr>
              <a:t>--A </a:t>
            </a:r>
            <a:r>
              <a:rPr lang="en-US" altLang="zh-CN" sz="1600" dirty="0">
                <a:solidFill>
                  <a:srgbClr val="F2A849"/>
                </a:solidFill>
                <a:latin typeface="微软雅黑" pitchFamily="34" charset="-122"/>
                <a:ea typeface="微软雅黑" pitchFamily="34" charset="-122"/>
              </a:rPr>
              <a:t>review of DCNNS</a:t>
            </a:r>
            <a:endParaRPr lang="zh-CN" altLang="en-US" sz="1600" dirty="0">
              <a:solidFill>
                <a:srgbClr val="F2A849"/>
              </a:solidFill>
              <a:latin typeface="微软雅黑" pitchFamily="34" charset="-122"/>
              <a:ea typeface="微软雅黑" pitchFamily="34" charset="-122"/>
            </a:endParaRPr>
          </a:p>
        </p:txBody>
      </p:sp>
      <p:sp>
        <p:nvSpPr>
          <p:cNvPr id="31" name="TextBox 19"/>
          <p:cNvSpPr txBox="1"/>
          <p:nvPr/>
        </p:nvSpPr>
        <p:spPr>
          <a:xfrm>
            <a:off x="712129" y="448022"/>
            <a:ext cx="2638041" cy="338554"/>
          </a:xfrm>
          <a:prstGeom prst="rect">
            <a:avLst/>
          </a:prstGeom>
          <a:noFill/>
        </p:spPr>
        <p:txBody>
          <a:bodyPr wrap="square" rtlCol="0">
            <a:spAutoFit/>
          </a:bodyPr>
          <a:lstStyle/>
          <a:p>
            <a:r>
              <a:rPr lang="en-US" altLang="zh-CN" sz="1600" dirty="0" smtClean="0">
                <a:solidFill>
                  <a:srgbClr val="F2A849"/>
                </a:solidFill>
                <a:latin typeface="微软雅黑" pitchFamily="34" charset="-122"/>
                <a:ea typeface="微软雅黑" pitchFamily="34" charset="-122"/>
              </a:rPr>
              <a:t>Related works</a:t>
            </a:r>
            <a:endParaRPr lang="zh-CN" altLang="en-US" sz="1600" dirty="0">
              <a:solidFill>
                <a:srgbClr val="F2A849"/>
              </a:solidFill>
              <a:latin typeface="微软雅黑" pitchFamily="34" charset="-122"/>
              <a:ea typeface="微软雅黑" pitchFamily="34" charset="-122"/>
            </a:endParaRPr>
          </a:p>
        </p:txBody>
      </p:sp>
      <p:sp>
        <p:nvSpPr>
          <p:cNvPr id="36" name="文本框 35"/>
          <p:cNvSpPr txBox="1"/>
          <p:nvPr/>
        </p:nvSpPr>
        <p:spPr>
          <a:xfrm>
            <a:off x="467544" y="2123462"/>
            <a:ext cx="752475" cy="923330"/>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Lenet</a:t>
            </a:r>
            <a:r>
              <a:rPr lang="en-US" altLang="zh-CN" dirty="0">
                <a:latin typeface="Times New Roman" panose="02020603050405020304" pitchFamily="18" charset="0"/>
                <a:cs typeface="Times New Roman" panose="02020603050405020304" pitchFamily="18" charset="0"/>
              </a:rPr>
              <a:t>1998</a:t>
            </a:r>
            <a:endParaRPr lang="zh-CN" altLang="en-US" dirty="0">
              <a:latin typeface="Times New Roman" panose="02020603050405020304" pitchFamily="18" charset="0"/>
              <a:cs typeface="Times New Roman" panose="02020603050405020304" pitchFamily="18" charset="0"/>
            </a:endParaRPr>
          </a:p>
          <a:p>
            <a:pPr algn="ctr"/>
            <a:endParaRPr lang="zh-CN" altLang="en-US" dirty="0"/>
          </a:p>
        </p:txBody>
      </p:sp>
      <p:cxnSp>
        <p:nvCxnSpPr>
          <p:cNvPr id="37" name="直接箭头连接符 36"/>
          <p:cNvCxnSpPr/>
          <p:nvPr/>
        </p:nvCxnSpPr>
        <p:spPr>
          <a:xfrm>
            <a:off x="1220019" y="2463544"/>
            <a:ext cx="276684"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38" name="文本框 37"/>
          <p:cNvSpPr txBox="1"/>
          <p:nvPr/>
        </p:nvSpPr>
        <p:spPr>
          <a:xfrm>
            <a:off x="1546822" y="2234845"/>
            <a:ext cx="498665" cy="369332"/>
          </a:xfrm>
          <a:prstGeom prst="rect">
            <a:avLst/>
          </a:prstGeom>
          <a:noFill/>
        </p:spPr>
        <p:txBody>
          <a:bodyPr wrap="square" rtlCol="0">
            <a:spAutoFit/>
          </a:bodyPr>
          <a:lstStyle/>
          <a:p>
            <a:r>
              <a:rPr lang="en-US" altLang="zh-CN" dirty="0" smtClean="0"/>
              <a:t>….</a:t>
            </a:r>
            <a:endParaRPr lang="zh-CN" altLang="en-US" dirty="0"/>
          </a:p>
        </p:txBody>
      </p:sp>
      <p:cxnSp>
        <p:nvCxnSpPr>
          <p:cNvPr id="39" name="直接箭头连接符 38"/>
          <p:cNvCxnSpPr/>
          <p:nvPr/>
        </p:nvCxnSpPr>
        <p:spPr>
          <a:xfrm>
            <a:off x="2045487" y="2467136"/>
            <a:ext cx="295576"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40" name="文本框 39"/>
          <p:cNvSpPr txBox="1"/>
          <p:nvPr/>
        </p:nvSpPr>
        <p:spPr>
          <a:xfrm>
            <a:off x="2280230" y="2124903"/>
            <a:ext cx="964347"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Hinton</a:t>
            </a:r>
          </a:p>
          <a:p>
            <a:pPr algn="ctr"/>
            <a:r>
              <a:rPr lang="en-US" altLang="zh-CN" dirty="0" smtClean="0">
                <a:latin typeface="Times New Roman" panose="02020603050405020304" pitchFamily="18" charset="0"/>
                <a:cs typeface="Times New Roman" panose="02020603050405020304" pitchFamily="18" charset="0"/>
              </a:rPr>
              <a:t>2006</a:t>
            </a:r>
            <a:endParaRPr lang="zh-CN" altLang="en-US" dirty="0">
              <a:latin typeface="Times New Roman" panose="02020603050405020304" pitchFamily="18" charset="0"/>
              <a:cs typeface="Times New Roman" panose="02020603050405020304" pitchFamily="18" charset="0"/>
            </a:endParaRPr>
          </a:p>
        </p:txBody>
      </p:sp>
      <p:cxnSp>
        <p:nvCxnSpPr>
          <p:cNvPr id="41" name="直接箭头连接符 40"/>
          <p:cNvCxnSpPr/>
          <p:nvPr/>
        </p:nvCxnSpPr>
        <p:spPr>
          <a:xfrm flipV="1">
            <a:off x="2760353" y="1952369"/>
            <a:ext cx="0" cy="291743"/>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42" name="文本框 41"/>
          <p:cNvSpPr txBox="1"/>
          <p:nvPr/>
        </p:nvSpPr>
        <p:spPr>
          <a:xfrm>
            <a:off x="1546822" y="1328907"/>
            <a:ext cx="2958961"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Reducing </a:t>
            </a:r>
            <a:r>
              <a:rPr lang="en-US" altLang="zh-CN" dirty="0">
                <a:latin typeface="Times New Roman" panose="02020603050405020304" pitchFamily="18" charset="0"/>
                <a:cs typeface="Times New Roman" panose="02020603050405020304" pitchFamily="18" charset="0"/>
              </a:rPr>
              <a:t>the </a:t>
            </a:r>
            <a:r>
              <a:rPr lang="en-US" altLang="zh-CN" dirty="0" smtClean="0">
                <a:latin typeface="Times New Roman" panose="02020603050405020304" pitchFamily="18" charset="0"/>
                <a:cs typeface="Times New Roman" panose="02020603050405020304" pitchFamily="18" charset="0"/>
              </a:rPr>
              <a:t>dimensionality</a:t>
            </a:r>
          </a:p>
          <a:p>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 data with neural networks</a:t>
            </a:r>
            <a:endParaRPr lang="zh-CN" altLang="en-US" dirty="0">
              <a:latin typeface="Times New Roman" panose="02020603050405020304" pitchFamily="18" charset="0"/>
              <a:cs typeface="Times New Roman" panose="02020603050405020304" pitchFamily="18" charset="0"/>
            </a:endParaRPr>
          </a:p>
        </p:txBody>
      </p:sp>
      <p:cxnSp>
        <p:nvCxnSpPr>
          <p:cNvPr id="43" name="直接箭头连接符 42"/>
          <p:cNvCxnSpPr/>
          <p:nvPr/>
        </p:nvCxnSpPr>
        <p:spPr>
          <a:xfrm>
            <a:off x="3134062" y="2432211"/>
            <a:ext cx="295576"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44" name="文本框 43"/>
          <p:cNvSpPr txBox="1"/>
          <p:nvPr/>
        </p:nvSpPr>
        <p:spPr>
          <a:xfrm>
            <a:off x="3460919" y="2114195"/>
            <a:ext cx="1108388" cy="646331"/>
          </a:xfrm>
          <a:prstGeom prst="rect">
            <a:avLst/>
          </a:prstGeom>
          <a:noFill/>
        </p:spPr>
        <p:txBody>
          <a:bodyPr wrap="square" rtlCol="0">
            <a:spAutoFit/>
          </a:bodyPr>
          <a:lstStyle/>
          <a:p>
            <a:pPr algn="ctr"/>
            <a:r>
              <a:rPr lang="en-US" altLang="zh-CN" dirty="0" err="1" smtClean="0">
                <a:latin typeface="Times New Roman" panose="02020603050405020304" pitchFamily="18" charset="0"/>
                <a:cs typeface="Times New Roman" panose="02020603050405020304" pitchFamily="18" charset="0"/>
              </a:rPr>
              <a:t>Alexnet</a:t>
            </a:r>
            <a:endParaRPr lang="en-US" altLang="zh-CN" dirty="0" smtClean="0">
              <a:latin typeface="Times New Roman" panose="02020603050405020304" pitchFamily="18" charset="0"/>
              <a:cs typeface="Times New Roman" panose="02020603050405020304" pitchFamily="18" charset="0"/>
            </a:endParaRPr>
          </a:p>
          <a:p>
            <a:pPr algn="ctr"/>
            <a:r>
              <a:rPr lang="en-US" altLang="zh-CN" dirty="0" smtClean="0">
                <a:latin typeface="Times New Roman" panose="02020603050405020304" pitchFamily="18" charset="0"/>
                <a:cs typeface="Times New Roman" panose="02020603050405020304" pitchFamily="18" charset="0"/>
              </a:rPr>
              <a:t>2012</a:t>
            </a:r>
            <a:endParaRPr lang="zh-CN" altLang="en-US" dirty="0">
              <a:latin typeface="Times New Roman" panose="02020603050405020304" pitchFamily="18" charset="0"/>
              <a:cs typeface="Times New Roman" panose="02020603050405020304" pitchFamily="18" charset="0"/>
            </a:endParaRPr>
          </a:p>
        </p:txBody>
      </p:sp>
      <p:sp>
        <p:nvSpPr>
          <p:cNvPr id="45" name="弧形 44"/>
          <p:cNvSpPr/>
          <p:nvPr/>
        </p:nvSpPr>
        <p:spPr>
          <a:xfrm rot="8049676">
            <a:off x="272276" y="-766708"/>
            <a:ext cx="4034393" cy="4016185"/>
          </a:xfrm>
          <a:prstGeom prst="arc">
            <a:avLst/>
          </a:prstGeom>
          <a:ln w="19050">
            <a:headEnd type="triangle"/>
            <a:tailEnd type="non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46" name="文本框 45"/>
          <p:cNvSpPr txBox="1"/>
          <p:nvPr/>
        </p:nvSpPr>
        <p:spPr>
          <a:xfrm>
            <a:off x="1370813" y="3386874"/>
            <a:ext cx="2900402"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Dropout</a:t>
            </a:r>
            <a:r>
              <a:rPr lang="zh-CN" altLang="en-US" dirty="0" smtClean="0">
                <a:latin typeface="楷体" panose="02010609060101010101" pitchFamily="49" charset="-122"/>
                <a:ea typeface="楷体" panose="02010609060101010101" pitchFamily="49" charset="-122"/>
                <a:cs typeface="Times New Roman" panose="02020603050405020304" pitchFamily="18" charset="0"/>
              </a:rPr>
              <a:t>、</a:t>
            </a:r>
            <a:r>
              <a:rPr lang="en-US" altLang="zh-CN" dirty="0" err="1" smtClean="0">
                <a:latin typeface="Times New Roman" panose="02020603050405020304" pitchFamily="18" charset="0"/>
                <a:ea typeface="楷体" panose="02010609060101010101" pitchFamily="49" charset="-122"/>
                <a:cs typeface="Times New Roman" panose="02020603050405020304" pitchFamily="18" charset="0"/>
              </a:rPr>
              <a:t>Relu</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GPU</a:t>
            </a:r>
            <a:endParaRPr lang="zh-CN" altLang="en-US" dirty="0">
              <a:latin typeface="楷体" panose="02010609060101010101" pitchFamily="49" charset="-122"/>
              <a:ea typeface="楷体" panose="02010609060101010101" pitchFamily="49" charset="-122"/>
              <a:cs typeface="Times New Roman" panose="02020603050405020304" pitchFamily="18" charset="0"/>
            </a:endParaRPr>
          </a:p>
        </p:txBody>
      </p:sp>
      <p:cxnSp>
        <p:nvCxnSpPr>
          <p:cNvPr id="47" name="直接箭头连接符 46"/>
          <p:cNvCxnSpPr/>
          <p:nvPr/>
        </p:nvCxnSpPr>
        <p:spPr>
          <a:xfrm flipV="1">
            <a:off x="4486533" y="1515356"/>
            <a:ext cx="780113" cy="8668"/>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8" name="直接箭头连接符 47"/>
          <p:cNvCxnSpPr/>
          <p:nvPr/>
        </p:nvCxnSpPr>
        <p:spPr>
          <a:xfrm flipV="1">
            <a:off x="4486533" y="4273150"/>
            <a:ext cx="780113" cy="3455"/>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9" name="直接箭头连接符 48"/>
          <p:cNvCxnSpPr/>
          <p:nvPr/>
        </p:nvCxnSpPr>
        <p:spPr>
          <a:xfrm>
            <a:off x="4507535" y="3304146"/>
            <a:ext cx="759111" cy="4265"/>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50" name="直接箭头连接符 49"/>
          <p:cNvCxnSpPr/>
          <p:nvPr/>
        </p:nvCxnSpPr>
        <p:spPr>
          <a:xfrm flipV="1">
            <a:off x="4507535" y="2412000"/>
            <a:ext cx="759111" cy="8435"/>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51" name="直接连接符 50"/>
          <p:cNvCxnSpPr/>
          <p:nvPr/>
        </p:nvCxnSpPr>
        <p:spPr>
          <a:xfrm>
            <a:off x="4486533" y="1524024"/>
            <a:ext cx="0" cy="2749126"/>
          </a:xfrm>
          <a:prstGeom prst="line">
            <a:avLst/>
          </a:prstGeom>
          <a:ln w="19050">
            <a:tailEnd type="none"/>
          </a:ln>
        </p:spPr>
        <p:style>
          <a:lnRef idx="1">
            <a:schemeClr val="accent6"/>
          </a:lnRef>
          <a:fillRef idx="0">
            <a:schemeClr val="accent6"/>
          </a:fillRef>
          <a:effectRef idx="0">
            <a:schemeClr val="accent6"/>
          </a:effectRef>
          <a:fontRef idx="minor">
            <a:schemeClr val="tx1"/>
          </a:fontRef>
        </p:style>
      </p:cxnSp>
      <p:sp>
        <p:nvSpPr>
          <p:cNvPr id="52" name="文本框 51"/>
          <p:cNvSpPr txBox="1"/>
          <p:nvPr/>
        </p:nvSpPr>
        <p:spPr>
          <a:xfrm>
            <a:off x="5327456" y="1243781"/>
            <a:ext cx="1747949" cy="584775"/>
          </a:xfrm>
          <a:prstGeom prst="rect">
            <a:avLst/>
          </a:prstGeom>
          <a:noFill/>
        </p:spPr>
        <p:txBody>
          <a:bodyPr wrap="square" rtlCol="0">
            <a:spAutoFit/>
          </a:bodyPr>
          <a:lstStyle/>
          <a:p>
            <a:r>
              <a:rPr lang="en-US" altLang="zh-CN" sz="1600" dirty="0" smtClean="0">
                <a:latin typeface="Times New Roman" panose="02020603050405020304" pitchFamily="18" charset="0"/>
                <a:cs typeface="Times New Roman" panose="02020603050405020304" pitchFamily="18" charset="0"/>
              </a:rPr>
              <a:t>VGG16,VGG19</a:t>
            </a:r>
          </a:p>
          <a:p>
            <a:r>
              <a:rPr lang="en-US" altLang="zh-CN" sz="1600" dirty="0" smtClean="0">
                <a:latin typeface="Times New Roman" panose="02020603050405020304" pitchFamily="18" charset="0"/>
                <a:cs typeface="Times New Roman" panose="02020603050405020304" pitchFamily="18" charset="0"/>
              </a:rPr>
              <a:t>2014</a:t>
            </a:r>
            <a:endParaRPr lang="zh-CN" altLang="en-US" sz="1600" dirty="0">
              <a:latin typeface="Times New Roman" panose="02020603050405020304" pitchFamily="18" charset="0"/>
              <a:cs typeface="Times New Roman" panose="02020603050405020304" pitchFamily="18" charset="0"/>
            </a:endParaRPr>
          </a:p>
        </p:txBody>
      </p:sp>
      <p:sp>
        <p:nvSpPr>
          <p:cNvPr id="53" name="文本框 52"/>
          <p:cNvSpPr txBox="1"/>
          <p:nvPr/>
        </p:nvSpPr>
        <p:spPr>
          <a:xfrm>
            <a:off x="5338869" y="2097085"/>
            <a:ext cx="1567382" cy="584775"/>
          </a:xfrm>
          <a:prstGeom prst="rect">
            <a:avLst/>
          </a:prstGeom>
          <a:noFill/>
        </p:spPr>
        <p:txBody>
          <a:bodyPr wrap="square" rtlCol="0">
            <a:spAutoFit/>
          </a:bodyPr>
          <a:lstStyle>
            <a:defPPr>
              <a:defRPr lang="zh-HK"/>
            </a:defPPr>
            <a:lvl1pPr>
              <a:defRPr>
                <a:latin typeface="Times New Roman" panose="02020603050405020304" pitchFamily="18" charset="0"/>
                <a:cs typeface="Times New Roman" panose="02020603050405020304" pitchFamily="18" charset="0"/>
              </a:defRPr>
            </a:lvl1pPr>
          </a:lstStyle>
          <a:p>
            <a:r>
              <a:rPr lang="en-US" altLang="zh-CN" sz="1600" dirty="0"/>
              <a:t>GOOGLENET</a:t>
            </a:r>
          </a:p>
          <a:p>
            <a:r>
              <a:rPr lang="en-US" altLang="zh-CN" sz="1600" dirty="0"/>
              <a:t>2015</a:t>
            </a:r>
            <a:endParaRPr lang="zh-CN" altLang="en-US" sz="1600" dirty="0"/>
          </a:p>
        </p:txBody>
      </p:sp>
      <p:cxnSp>
        <p:nvCxnSpPr>
          <p:cNvPr id="54" name="直接箭头连接符 53"/>
          <p:cNvCxnSpPr/>
          <p:nvPr/>
        </p:nvCxnSpPr>
        <p:spPr>
          <a:xfrm>
            <a:off x="6883264" y="2398337"/>
            <a:ext cx="563199"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55" name="文本框 54"/>
          <p:cNvSpPr txBox="1"/>
          <p:nvPr/>
        </p:nvSpPr>
        <p:spPr>
          <a:xfrm>
            <a:off x="7634265" y="1636678"/>
            <a:ext cx="1100104" cy="584775"/>
          </a:xfrm>
          <a:prstGeom prst="rect">
            <a:avLst/>
          </a:prstGeom>
          <a:noFill/>
        </p:spPr>
        <p:txBody>
          <a:bodyPr wrap="square" rtlCol="0">
            <a:spAutoFit/>
          </a:bodyPr>
          <a:lstStyle>
            <a:defPPr>
              <a:defRPr lang="zh-HK"/>
            </a:defPPr>
            <a:lvl1pPr algn="ctr">
              <a:defRPr sz="1600">
                <a:latin typeface="Times New Roman" panose="02020603050405020304" pitchFamily="18" charset="0"/>
                <a:cs typeface="Times New Roman" panose="02020603050405020304" pitchFamily="18" charset="0"/>
              </a:defRPr>
            </a:lvl1pPr>
          </a:lstStyle>
          <a:p>
            <a:r>
              <a:rPr lang="en-US" altLang="zh-CN" dirty="0"/>
              <a:t>RESNET</a:t>
            </a:r>
          </a:p>
          <a:p>
            <a:r>
              <a:rPr lang="en-US" altLang="zh-CN" dirty="0"/>
              <a:t>2015</a:t>
            </a:r>
            <a:endParaRPr lang="zh-CN" altLang="en-US" dirty="0"/>
          </a:p>
        </p:txBody>
      </p:sp>
      <p:sp>
        <p:nvSpPr>
          <p:cNvPr id="56" name="文本框 55"/>
          <p:cNvSpPr txBox="1"/>
          <p:nvPr/>
        </p:nvSpPr>
        <p:spPr>
          <a:xfrm>
            <a:off x="5127748" y="2880410"/>
            <a:ext cx="1276100" cy="861774"/>
          </a:xfrm>
          <a:prstGeom prst="rect">
            <a:avLst/>
          </a:prstGeom>
          <a:noFill/>
        </p:spPr>
        <p:txBody>
          <a:bodyPr wrap="square" rtlCol="0">
            <a:spAutoFit/>
          </a:bodyPr>
          <a:lstStyle>
            <a:defPPr>
              <a:defRPr lang="zh-HK"/>
            </a:defPPr>
            <a:lvl1pPr>
              <a:defRPr>
                <a:latin typeface="Times New Roman" panose="02020603050405020304" pitchFamily="18" charset="0"/>
                <a:cs typeface="Times New Roman" panose="02020603050405020304" pitchFamily="18" charset="0"/>
              </a:defRPr>
            </a:lvl1pPr>
          </a:lstStyle>
          <a:p>
            <a:pPr algn="ctr"/>
            <a:r>
              <a:rPr lang="en-US" altLang="zh-CN" sz="1600" dirty="0"/>
              <a:t>R-CNN</a:t>
            </a:r>
          </a:p>
          <a:p>
            <a:pPr algn="ctr"/>
            <a:r>
              <a:rPr lang="en-US" altLang="zh-CN" sz="1600" dirty="0"/>
              <a:t>SPP-NET</a:t>
            </a:r>
          </a:p>
          <a:p>
            <a:pPr algn="ctr"/>
            <a:r>
              <a:rPr lang="en-US" altLang="zh-CN" sz="1600" dirty="0"/>
              <a:t>2014</a:t>
            </a:r>
            <a:endParaRPr lang="zh-CN" altLang="en-US" sz="1600" dirty="0"/>
          </a:p>
        </p:txBody>
      </p:sp>
      <p:cxnSp>
        <p:nvCxnSpPr>
          <p:cNvPr id="57" name="直接箭头连接符 56"/>
          <p:cNvCxnSpPr/>
          <p:nvPr/>
        </p:nvCxnSpPr>
        <p:spPr>
          <a:xfrm>
            <a:off x="6226757" y="3302162"/>
            <a:ext cx="295576"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58" name="文本框 57"/>
          <p:cNvSpPr txBox="1"/>
          <p:nvPr/>
        </p:nvSpPr>
        <p:spPr>
          <a:xfrm>
            <a:off x="6442759" y="2851671"/>
            <a:ext cx="855170" cy="830997"/>
          </a:xfrm>
          <a:prstGeom prst="rect">
            <a:avLst/>
          </a:prstGeom>
          <a:noFill/>
        </p:spPr>
        <p:txBody>
          <a:bodyPr wrap="square" rtlCol="0">
            <a:spAutoFit/>
          </a:bodyPr>
          <a:lstStyle>
            <a:defPPr>
              <a:defRPr lang="zh-HK"/>
            </a:defPPr>
            <a:lvl1pPr algn="ctr">
              <a:defRPr sz="1600">
                <a:latin typeface="Times New Roman" panose="02020603050405020304" pitchFamily="18" charset="0"/>
                <a:cs typeface="Times New Roman" panose="02020603050405020304" pitchFamily="18" charset="0"/>
              </a:defRPr>
            </a:lvl1pPr>
          </a:lstStyle>
          <a:p>
            <a:r>
              <a:rPr lang="en-US" altLang="zh-CN" dirty="0"/>
              <a:t>Fast</a:t>
            </a:r>
          </a:p>
          <a:p>
            <a:r>
              <a:rPr lang="en-US" altLang="zh-CN" dirty="0"/>
              <a:t>R-CNN</a:t>
            </a:r>
          </a:p>
          <a:p>
            <a:r>
              <a:rPr lang="en-US" altLang="zh-CN" dirty="0"/>
              <a:t>2015</a:t>
            </a:r>
            <a:endParaRPr lang="zh-CN" altLang="en-US" dirty="0"/>
          </a:p>
        </p:txBody>
      </p:sp>
      <p:cxnSp>
        <p:nvCxnSpPr>
          <p:cNvPr id="59" name="直接箭头连接符 58"/>
          <p:cNvCxnSpPr/>
          <p:nvPr/>
        </p:nvCxnSpPr>
        <p:spPr>
          <a:xfrm>
            <a:off x="7253678" y="3302162"/>
            <a:ext cx="295576"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60" name="文本框 59"/>
          <p:cNvSpPr txBox="1"/>
          <p:nvPr/>
        </p:nvSpPr>
        <p:spPr>
          <a:xfrm>
            <a:off x="7468230" y="2851671"/>
            <a:ext cx="902920" cy="830997"/>
          </a:xfrm>
          <a:prstGeom prst="rect">
            <a:avLst/>
          </a:prstGeom>
          <a:noFill/>
        </p:spPr>
        <p:txBody>
          <a:bodyPr wrap="square" rtlCol="0">
            <a:spAutoFit/>
          </a:bodyPr>
          <a:lstStyle>
            <a:defPPr>
              <a:defRPr lang="zh-HK"/>
            </a:defPPr>
            <a:lvl1pPr algn="ctr">
              <a:defRPr sz="1600">
                <a:latin typeface="Times New Roman" panose="02020603050405020304" pitchFamily="18" charset="0"/>
                <a:cs typeface="Times New Roman" panose="02020603050405020304" pitchFamily="18" charset="0"/>
              </a:defRPr>
            </a:lvl1pPr>
          </a:lstStyle>
          <a:p>
            <a:r>
              <a:rPr lang="en-US" altLang="zh-CN" dirty="0"/>
              <a:t>Faster R-CNN</a:t>
            </a:r>
          </a:p>
          <a:p>
            <a:r>
              <a:rPr lang="en-US" altLang="zh-CN" dirty="0"/>
              <a:t>2015</a:t>
            </a:r>
            <a:endParaRPr lang="zh-CN" altLang="en-US" dirty="0"/>
          </a:p>
        </p:txBody>
      </p:sp>
      <p:cxnSp>
        <p:nvCxnSpPr>
          <p:cNvPr id="61" name="直接箭头连接符 60"/>
          <p:cNvCxnSpPr/>
          <p:nvPr/>
        </p:nvCxnSpPr>
        <p:spPr>
          <a:xfrm>
            <a:off x="7438843" y="1518336"/>
            <a:ext cx="0" cy="900442"/>
          </a:xfrm>
          <a:prstGeom prst="straightConnector1">
            <a:avLst/>
          </a:prstGeom>
          <a:ln w="19050">
            <a:tailEnd type="none"/>
          </a:ln>
        </p:spPr>
        <p:style>
          <a:lnRef idx="1">
            <a:schemeClr val="accent6"/>
          </a:lnRef>
          <a:fillRef idx="0">
            <a:schemeClr val="accent6"/>
          </a:fillRef>
          <a:effectRef idx="0">
            <a:schemeClr val="accent6"/>
          </a:effectRef>
          <a:fontRef idx="minor">
            <a:schemeClr val="tx1"/>
          </a:fontRef>
        </p:style>
      </p:cxnSp>
      <p:cxnSp>
        <p:nvCxnSpPr>
          <p:cNvPr id="62" name="直接箭头连接符 61"/>
          <p:cNvCxnSpPr/>
          <p:nvPr/>
        </p:nvCxnSpPr>
        <p:spPr>
          <a:xfrm>
            <a:off x="7446463" y="1935546"/>
            <a:ext cx="295576"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63" name="文本框 62"/>
          <p:cNvSpPr txBox="1"/>
          <p:nvPr/>
        </p:nvSpPr>
        <p:spPr>
          <a:xfrm>
            <a:off x="5292080" y="4105404"/>
            <a:ext cx="862833" cy="338554"/>
          </a:xfrm>
          <a:prstGeom prst="rect">
            <a:avLst/>
          </a:prstGeom>
          <a:noFill/>
        </p:spPr>
        <p:txBody>
          <a:bodyPr wrap="square" rtlCol="0">
            <a:spAutoFit/>
          </a:bodyPr>
          <a:lstStyle>
            <a:defPPr>
              <a:defRPr lang="zh-HK"/>
            </a:defPPr>
            <a:lvl1pPr algn="ctr">
              <a:defRPr sz="1600">
                <a:latin typeface="Times New Roman" panose="02020603050405020304" pitchFamily="18" charset="0"/>
                <a:cs typeface="Times New Roman" panose="02020603050405020304" pitchFamily="18" charset="0"/>
              </a:defRPr>
            </a:lvl1pPr>
          </a:lstStyle>
          <a:p>
            <a:r>
              <a:rPr lang="en-US" altLang="zh-CN" dirty="0" err="1" smtClean="0"/>
              <a:t>STNet</a:t>
            </a:r>
            <a:endParaRPr lang="zh-CN" altLang="en-US" dirty="0"/>
          </a:p>
        </p:txBody>
      </p:sp>
      <p:cxnSp>
        <p:nvCxnSpPr>
          <p:cNvPr id="64" name="直接箭头连接符 63"/>
          <p:cNvCxnSpPr/>
          <p:nvPr/>
        </p:nvCxnSpPr>
        <p:spPr>
          <a:xfrm>
            <a:off x="6875644" y="1500722"/>
            <a:ext cx="563199"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50721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20" name="TextBox 19"/>
          <p:cNvSpPr txBox="1"/>
          <p:nvPr/>
        </p:nvSpPr>
        <p:spPr>
          <a:xfrm>
            <a:off x="709822" y="753802"/>
            <a:ext cx="2926074" cy="338554"/>
          </a:xfrm>
          <a:prstGeom prst="rect">
            <a:avLst/>
          </a:prstGeom>
          <a:noFill/>
        </p:spPr>
        <p:txBody>
          <a:bodyPr wrap="square" rtlCol="0">
            <a:spAutoFit/>
          </a:bodyPr>
          <a:lstStyle/>
          <a:p>
            <a:r>
              <a:rPr lang="en-US" altLang="zh-CN" sz="1600" dirty="0" smtClean="0">
                <a:solidFill>
                  <a:srgbClr val="F2A849"/>
                </a:solidFill>
                <a:latin typeface="微软雅黑" pitchFamily="34" charset="-122"/>
                <a:ea typeface="微软雅黑" pitchFamily="34" charset="-122"/>
              </a:rPr>
              <a:t>--Deep Residual Networks</a:t>
            </a:r>
            <a:endParaRPr lang="zh-CN" altLang="en-US" sz="1600" dirty="0">
              <a:solidFill>
                <a:srgbClr val="F2A849"/>
              </a:solidFill>
              <a:latin typeface="微软雅黑" pitchFamily="34" charset="-122"/>
              <a:ea typeface="微软雅黑" pitchFamily="34" charset="-122"/>
            </a:endParaRPr>
          </a:p>
        </p:txBody>
      </p:sp>
      <p:sp>
        <p:nvSpPr>
          <p:cNvPr id="31" name="TextBox 19"/>
          <p:cNvSpPr txBox="1"/>
          <p:nvPr/>
        </p:nvSpPr>
        <p:spPr>
          <a:xfrm>
            <a:off x="712129" y="448022"/>
            <a:ext cx="2638041" cy="338554"/>
          </a:xfrm>
          <a:prstGeom prst="rect">
            <a:avLst/>
          </a:prstGeom>
          <a:noFill/>
        </p:spPr>
        <p:txBody>
          <a:bodyPr wrap="square" rtlCol="0">
            <a:spAutoFit/>
          </a:bodyPr>
          <a:lstStyle/>
          <a:p>
            <a:r>
              <a:rPr lang="en-US" altLang="zh-CN" sz="1600" dirty="0" smtClean="0">
                <a:solidFill>
                  <a:srgbClr val="F2A849"/>
                </a:solidFill>
                <a:latin typeface="微软雅黑" pitchFamily="34" charset="-122"/>
                <a:ea typeface="微软雅黑" pitchFamily="34" charset="-122"/>
              </a:rPr>
              <a:t>Related works</a:t>
            </a:r>
            <a:endParaRPr lang="zh-CN" altLang="en-US" sz="1600" dirty="0">
              <a:solidFill>
                <a:srgbClr val="F2A849"/>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598240" y="1559446"/>
            <a:ext cx="4323809" cy="2476190"/>
          </a:xfrm>
          <a:prstGeom prst="rect">
            <a:avLst/>
          </a:prstGeom>
        </p:spPr>
      </p:pic>
      <p:pic>
        <p:nvPicPr>
          <p:cNvPr id="4" name="图片 3"/>
          <p:cNvPicPr>
            <a:picLocks noChangeAspect="1"/>
          </p:cNvPicPr>
          <p:nvPr/>
        </p:nvPicPr>
        <p:blipFill>
          <a:blip r:embed="rId4"/>
          <a:stretch>
            <a:fillRect/>
          </a:stretch>
        </p:blipFill>
        <p:spPr>
          <a:xfrm>
            <a:off x="5652120" y="1992779"/>
            <a:ext cx="3009524" cy="1609524"/>
          </a:xfrm>
          <a:prstGeom prst="rect">
            <a:avLst/>
          </a:prstGeom>
        </p:spPr>
      </p:pic>
    </p:spTree>
    <p:extLst>
      <p:ext uri="{BB962C8B-B14F-4D97-AF65-F5344CB8AC3E}">
        <p14:creationId xmlns:p14="http://schemas.microsoft.com/office/powerpoint/2010/main" val="2170416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3012</TotalTime>
  <Words>1156</Words>
  <Application>Microsoft Office PowerPoint</Application>
  <PresentationFormat>全屏显示(16:9)</PresentationFormat>
  <Paragraphs>168</Paragraphs>
  <Slides>30</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1" baseType="lpstr">
      <vt:lpstr>Adobe Gothic Std B</vt:lpstr>
      <vt:lpstr>-apple-system</vt:lpstr>
      <vt:lpstr>楷体</vt:lpstr>
      <vt:lpstr>宋体</vt:lpstr>
      <vt:lpstr>微软雅黑</vt:lpstr>
      <vt:lpstr>Arial</vt:lpstr>
      <vt:lpstr>Calibri</vt:lpstr>
      <vt:lpstr>Lucida Handwriting</vt:lpstr>
      <vt:lpstr>Times New Roman</vt:lpstr>
      <vt:lpstr>Office 主题​​</vt:lpstr>
      <vt:lpstr>Acrobat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Remote sensing Image Classification</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heqing</dc:creator>
  <cp:lastModifiedBy>bczhang</cp:lastModifiedBy>
  <cp:revision>102</cp:revision>
  <dcterms:created xsi:type="dcterms:W3CDTF">2014-07-22T07:42:39Z</dcterms:created>
  <dcterms:modified xsi:type="dcterms:W3CDTF">2020-09-23T02:01:16Z</dcterms:modified>
</cp:coreProperties>
</file>